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handoutMasterIdLst>
    <p:handoutMasterId r:id="rId33"/>
  </p:handoutMasterIdLst>
  <p:sldIdLst>
    <p:sldId id="509" r:id="rId2"/>
    <p:sldId id="508" r:id="rId3"/>
    <p:sldId id="505" r:id="rId4"/>
    <p:sldId id="506" r:id="rId5"/>
    <p:sldId id="503" r:id="rId6"/>
    <p:sldId id="524" r:id="rId7"/>
    <p:sldId id="510" r:id="rId8"/>
    <p:sldId id="511" r:id="rId9"/>
    <p:sldId id="531" r:id="rId10"/>
    <p:sldId id="532" r:id="rId11"/>
    <p:sldId id="533" r:id="rId12"/>
    <p:sldId id="512" r:id="rId13"/>
    <p:sldId id="513" r:id="rId14"/>
    <p:sldId id="514" r:id="rId15"/>
    <p:sldId id="515" r:id="rId16"/>
    <p:sldId id="516" r:id="rId17"/>
    <p:sldId id="517" r:id="rId18"/>
    <p:sldId id="518" r:id="rId19"/>
    <p:sldId id="519" r:id="rId20"/>
    <p:sldId id="520" r:id="rId21"/>
    <p:sldId id="525" r:id="rId22"/>
    <p:sldId id="526" r:id="rId23"/>
    <p:sldId id="527" r:id="rId24"/>
    <p:sldId id="528" r:id="rId25"/>
    <p:sldId id="529" r:id="rId26"/>
    <p:sldId id="530" r:id="rId27"/>
    <p:sldId id="521" r:id="rId28"/>
    <p:sldId id="522" r:id="rId29"/>
    <p:sldId id="523" r:id="rId30"/>
    <p:sldId id="504"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2" autoAdjust="0"/>
    <p:restoredTop sz="94414" autoAdjust="0"/>
  </p:normalViewPr>
  <p:slideViewPr>
    <p:cSldViewPr>
      <p:cViewPr varScale="1">
        <p:scale>
          <a:sx n="92" d="100"/>
          <a:sy n="92" d="100"/>
        </p:scale>
        <p:origin x="942" y="84"/>
      </p:cViewPr>
      <p:guideLst>
        <p:guide orient="horz" pos="2160"/>
        <p:guide pos="2880"/>
      </p:guideLst>
    </p:cSldViewPr>
  </p:slideViewPr>
  <p:outlineViewPr>
    <p:cViewPr>
      <p:scale>
        <a:sx n="33" d="100"/>
        <a:sy n="33" d="100"/>
      </p:scale>
      <p:origin x="53" y="0"/>
    </p:cViewPr>
  </p:outlineViewPr>
  <p:notesTextViewPr>
    <p:cViewPr>
      <p:scale>
        <a:sx n="100" d="100"/>
        <a:sy n="100" d="100"/>
      </p:scale>
      <p:origin x="0" y="0"/>
    </p:cViewPr>
  </p:notesTextViewPr>
  <p:notesViewPr>
    <p:cSldViewPr>
      <p:cViewPr varScale="1">
        <p:scale>
          <a:sx n="52" d="100"/>
          <a:sy n="52" d="100"/>
        </p:scale>
        <p:origin x="-1902"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07E7474-EEC9-4C68-87C1-884B71A69BEB}" type="datetimeFigureOut">
              <a:rPr lang="en-US" smtClean="0"/>
              <a:t>5/29/2018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FD551CC-4027-455A-BE8E-C0577D4D908D}" type="slidenum">
              <a:rPr lang="en-US" smtClean="0"/>
              <a:t>‹#›</a:t>
            </a:fld>
            <a:endParaRPr lang="en-US"/>
          </a:p>
        </p:txBody>
      </p:sp>
    </p:spTree>
    <p:extLst>
      <p:ext uri="{BB962C8B-B14F-4D97-AF65-F5344CB8AC3E}">
        <p14:creationId xmlns:p14="http://schemas.microsoft.com/office/powerpoint/2010/main" val="18837869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51D6CA-B409-497A-A3C8-1D66A46CF3DC}" type="datetimeFigureOut">
              <a:rPr lang="en-US" smtClean="0"/>
              <a:t>5/29/2018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4D3D779-E82F-4054-81A8-052CD8670119}" type="slidenum">
              <a:rPr lang="en-US" smtClean="0"/>
              <a:t>‹#›</a:t>
            </a:fld>
            <a:endParaRPr lang="en-US"/>
          </a:p>
        </p:txBody>
      </p:sp>
    </p:spTree>
    <p:extLst>
      <p:ext uri="{BB962C8B-B14F-4D97-AF65-F5344CB8AC3E}">
        <p14:creationId xmlns:p14="http://schemas.microsoft.com/office/powerpoint/2010/main" val="1677320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D3D779-E82F-4054-81A8-052CD8670119}" type="slidenum">
              <a:rPr lang="en-US" smtClean="0"/>
              <a:t>2</a:t>
            </a:fld>
            <a:endParaRPr lang="en-US"/>
          </a:p>
        </p:txBody>
      </p:sp>
    </p:spTree>
    <p:extLst>
      <p:ext uri="{BB962C8B-B14F-4D97-AF65-F5344CB8AC3E}">
        <p14:creationId xmlns:p14="http://schemas.microsoft.com/office/powerpoint/2010/main" val="39884895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29-May-18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14</a:t>
            </a:fld>
            <a:endParaRPr lang="en-US"/>
          </a:p>
        </p:txBody>
      </p:sp>
    </p:spTree>
    <p:extLst>
      <p:ext uri="{BB962C8B-B14F-4D97-AF65-F5344CB8AC3E}">
        <p14:creationId xmlns:p14="http://schemas.microsoft.com/office/powerpoint/2010/main" val="24918068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29-May-18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16</a:t>
            </a:fld>
            <a:endParaRPr lang="en-US"/>
          </a:p>
        </p:txBody>
      </p:sp>
    </p:spTree>
    <p:extLst>
      <p:ext uri="{BB962C8B-B14F-4D97-AF65-F5344CB8AC3E}">
        <p14:creationId xmlns:p14="http://schemas.microsoft.com/office/powerpoint/2010/main" val="3311403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29-May-18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17</a:t>
            </a:fld>
            <a:endParaRPr lang="en-US"/>
          </a:p>
        </p:txBody>
      </p:sp>
    </p:spTree>
    <p:extLst>
      <p:ext uri="{BB962C8B-B14F-4D97-AF65-F5344CB8AC3E}">
        <p14:creationId xmlns:p14="http://schemas.microsoft.com/office/powerpoint/2010/main" val="1909994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29-May-18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18</a:t>
            </a:fld>
            <a:endParaRPr lang="en-US"/>
          </a:p>
        </p:txBody>
      </p:sp>
    </p:spTree>
    <p:extLst>
      <p:ext uri="{BB962C8B-B14F-4D97-AF65-F5344CB8AC3E}">
        <p14:creationId xmlns:p14="http://schemas.microsoft.com/office/powerpoint/2010/main" val="3932683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29-May-18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19</a:t>
            </a:fld>
            <a:endParaRPr lang="en-US"/>
          </a:p>
        </p:txBody>
      </p:sp>
    </p:spTree>
    <p:extLst>
      <p:ext uri="{BB962C8B-B14F-4D97-AF65-F5344CB8AC3E}">
        <p14:creationId xmlns:p14="http://schemas.microsoft.com/office/powerpoint/2010/main" val="25844382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29-May-18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21</a:t>
            </a:fld>
            <a:endParaRPr lang="en-US"/>
          </a:p>
        </p:txBody>
      </p:sp>
    </p:spTree>
    <p:extLst>
      <p:ext uri="{BB962C8B-B14F-4D97-AF65-F5344CB8AC3E}">
        <p14:creationId xmlns:p14="http://schemas.microsoft.com/office/powerpoint/2010/main" val="26650756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29-May-18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22</a:t>
            </a:fld>
            <a:endParaRPr lang="en-US"/>
          </a:p>
        </p:txBody>
      </p:sp>
    </p:spTree>
    <p:extLst>
      <p:ext uri="{BB962C8B-B14F-4D97-AF65-F5344CB8AC3E}">
        <p14:creationId xmlns:p14="http://schemas.microsoft.com/office/powerpoint/2010/main" val="35618769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29-May-18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23</a:t>
            </a:fld>
            <a:endParaRPr lang="en-US"/>
          </a:p>
        </p:txBody>
      </p:sp>
    </p:spTree>
    <p:extLst>
      <p:ext uri="{BB962C8B-B14F-4D97-AF65-F5344CB8AC3E}">
        <p14:creationId xmlns:p14="http://schemas.microsoft.com/office/powerpoint/2010/main" val="38272586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29-May-18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24</a:t>
            </a:fld>
            <a:endParaRPr lang="en-US"/>
          </a:p>
        </p:txBody>
      </p:sp>
    </p:spTree>
    <p:extLst>
      <p:ext uri="{BB962C8B-B14F-4D97-AF65-F5344CB8AC3E}">
        <p14:creationId xmlns:p14="http://schemas.microsoft.com/office/powerpoint/2010/main" val="24120665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29-May-18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25</a:t>
            </a:fld>
            <a:endParaRPr lang="en-US"/>
          </a:p>
        </p:txBody>
      </p:sp>
    </p:spTree>
    <p:extLst>
      <p:ext uri="{BB962C8B-B14F-4D97-AF65-F5344CB8AC3E}">
        <p14:creationId xmlns:p14="http://schemas.microsoft.com/office/powerpoint/2010/main" val="1721893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29-May-18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5</a:t>
            </a:fld>
            <a:endParaRPr lang="en-US"/>
          </a:p>
        </p:txBody>
      </p:sp>
    </p:spTree>
    <p:extLst>
      <p:ext uri="{BB962C8B-B14F-4D97-AF65-F5344CB8AC3E}">
        <p14:creationId xmlns:p14="http://schemas.microsoft.com/office/powerpoint/2010/main" val="11478519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29-May-18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26</a:t>
            </a:fld>
            <a:endParaRPr lang="en-US"/>
          </a:p>
        </p:txBody>
      </p:sp>
    </p:spTree>
    <p:extLst>
      <p:ext uri="{BB962C8B-B14F-4D97-AF65-F5344CB8AC3E}">
        <p14:creationId xmlns:p14="http://schemas.microsoft.com/office/powerpoint/2010/main" val="20802906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29-May-18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28</a:t>
            </a:fld>
            <a:endParaRPr lang="en-US"/>
          </a:p>
        </p:txBody>
      </p:sp>
    </p:spTree>
    <p:extLst>
      <p:ext uri="{BB962C8B-B14F-4D97-AF65-F5344CB8AC3E}">
        <p14:creationId xmlns:p14="http://schemas.microsoft.com/office/powerpoint/2010/main" val="3904340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29-May-18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29</a:t>
            </a:fld>
            <a:endParaRPr lang="en-US"/>
          </a:p>
        </p:txBody>
      </p:sp>
    </p:spTree>
    <p:extLst>
      <p:ext uri="{BB962C8B-B14F-4D97-AF65-F5344CB8AC3E}">
        <p14:creationId xmlns:p14="http://schemas.microsoft.com/office/powerpoint/2010/main" val="115967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29-May-18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6</a:t>
            </a:fld>
            <a:endParaRPr lang="en-US"/>
          </a:p>
        </p:txBody>
      </p:sp>
    </p:spTree>
    <p:extLst>
      <p:ext uri="{BB962C8B-B14F-4D97-AF65-F5344CB8AC3E}">
        <p14:creationId xmlns:p14="http://schemas.microsoft.com/office/powerpoint/2010/main" val="1960681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29-May-18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8</a:t>
            </a:fld>
            <a:endParaRPr lang="en-US"/>
          </a:p>
        </p:txBody>
      </p:sp>
    </p:spTree>
    <p:extLst>
      <p:ext uri="{BB962C8B-B14F-4D97-AF65-F5344CB8AC3E}">
        <p14:creationId xmlns:p14="http://schemas.microsoft.com/office/powerpoint/2010/main" val="1790481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29-May-18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9</a:t>
            </a:fld>
            <a:endParaRPr lang="en-US"/>
          </a:p>
        </p:txBody>
      </p:sp>
    </p:spTree>
    <p:extLst>
      <p:ext uri="{BB962C8B-B14F-4D97-AF65-F5344CB8AC3E}">
        <p14:creationId xmlns:p14="http://schemas.microsoft.com/office/powerpoint/2010/main" val="2858617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solidFill>
                  <a:prstClr val="black"/>
                </a:solidFill>
              </a:rPr>
              <a:pPr/>
              <a:t>29-May-18</a:t>
            </a:fld>
            <a:endParaRPr lang="en-GB" dirty="0">
              <a:solidFill>
                <a:prstClr val="black"/>
              </a:solidFill>
            </a:endParaRPr>
          </a:p>
        </p:txBody>
      </p:sp>
      <p:sp>
        <p:nvSpPr>
          <p:cNvPr id="6" name="Rectangle 6"/>
          <p:cNvSpPr>
            <a:spLocks noGrp="1" noChangeArrowheads="1"/>
          </p:cNvSpPr>
          <p:nvPr>
            <p:ph type="ftr" sz="quarter" idx="4"/>
          </p:nvPr>
        </p:nvSpPr>
        <p:spPr>
          <a:ln/>
        </p:spPr>
        <p:txBody>
          <a:bodyPr/>
          <a:lstStyle/>
          <a:p>
            <a:r>
              <a:rPr lang="en-GB">
                <a:solidFill>
                  <a:prstClr val="black"/>
                </a:solidFill>
              </a:rPr>
              <a:t>© 2011 Synopsys</a:t>
            </a:r>
            <a:endParaRPr lang="en-GB" dirty="0">
              <a:solidFill>
                <a:prstClr val="black"/>
              </a:solidFill>
            </a:endParaRPr>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4286682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solidFill>
                  <a:prstClr val="black"/>
                </a:solidFill>
              </a:rPr>
              <a:pPr/>
              <a:t>29-May-18</a:t>
            </a:fld>
            <a:endParaRPr lang="en-GB" dirty="0">
              <a:solidFill>
                <a:prstClr val="black"/>
              </a:solidFill>
            </a:endParaRPr>
          </a:p>
        </p:txBody>
      </p:sp>
      <p:sp>
        <p:nvSpPr>
          <p:cNvPr id="6" name="Rectangle 6"/>
          <p:cNvSpPr>
            <a:spLocks noGrp="1" noChangeArrowheads="1"/>
          </p:cNvSpPr>
          <p:nvPr>
            <p:ph type="ftr" sz="quarter" idx="4"/>
          </p:nvPr>
        </p:nvSpPr>
        <p:spPr>
          <a:ln/>
        </p:spPr>
        <p:txBody>
          <a:bodyPr/>
          <a:lstStyle/>
          <a:p>
            <a:r>
              <a:rPr lang="en-GB">
                <a:solidFill>
                  <a:prstClr val="black"/>
                </a:solidFill>
              </a:rPr>
              <a:t>© 2011 Synopsys</a:t>
            </a:r>
            <a:endParaRPr lang="en-GB" dirty="0">
              <a:solidFill>
                <a:prstClr val="black"/>
              </a:solidFill>
            </a:endParaRPr>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419264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29-May-18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12</a:t>
            </a:fld>
            <a:endParaRPr lang="en-US"/>
          </a:p>
        </p:txBody>
      </p:sp>
    </p:spTree>
    <p:extLst>
      <p:ext uri="{BB962C8B-B14F-4D97-AF65-F5344CB8AC3E}">
        <p14:creationId xmlns:p14="http://schemas.microsoft.com/office/powerpoint/2010/main" val="2288631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29-May-18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13</a:t>
            </a:fld>
            <a:endParaRPr lang="en-US"/>
          </a:p>
        </p:txBody>
      </p:sp>
    </p:spTree>
    <p:extLst>
      <p:ext uri="{BB962C8B-B14F-4D97-AF65-F5344CB8AC3E}">
        <p14:creationId xmlns:p14="http://schemas.microsoft.com/office/powerpoint/2010/main" val="8677457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4" y="4790205"/>
            <a:ext cx="9147854" cy="2067796"/>
          </a:xfrm>
          <a:prstGeom prst="rect">
            <a:avLst/>
          </a:prstGeom>
        </p:spPr>
      </p:pic>
      <p:sp>
        <p:nvSpPr>
          <p:cNvPr id="8" name="Text Placeholder 15"/>
          <p:cNvSpPr>
            <a:spLocks noGrp="1"/>
          </p:cNvSpPr>
          <p:nvPr>
            <p:ph type="body" sz="quarter" idx="10" hasCustomPrompt="1"/>
          </p:nvPr>
        </p:nvSpPr>
        <p:spPr>
          <a:xfrm>
            <a:off x="457200" y="4108495"/>
            <a:ext cx="8221892" cy="731520"/>
          </a:xfrm>
        </p:spPr>
        <p:txBody>
          <a:bodyPr anchor="b"/>
          <a:lstStyle>
            <a:lvl1pPr marL="0" indent="0" algn="l">
              <a:buNone/>
              <a:defRPr sz="2000" baseline="0">
                <a:solidFill>
                  <a:schemeClr val="tx1"/>
                </a:solidFill>
                <a:effectLs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rPr lang="en-US" dirty="0"/>
              <a:t>Presenter’s Name</a:t>
            </a:r>
          </a:p>
        </p:txBody>
      </p:sp>
      <p:sp>
        <p:nvSpPr>
          <p:cNvPr id="9" name="Text Placeholder 18"/>
          <p:cNvSpPr>
            <a:spLocks noGrp="1"/>
          </p:cNvSpPr>
          <p:nvPr>
            <p:ph type="body" sz="quarter" idx="11" hasCustomPrompt="1"/>
          </p:nvPr>
        </p:nvSpPr>
        <p:spPr>
          <a:xfrm>
            <a:off x="457200" y="4861719"/>
            <a:ext cx="3657600" cy="396815"/>
          </a:xfrm>
        </p:spPr>
        <p:txBody>
          <a:bodyPr anchor="b"/>
          <a:lstStyle>
            <a:lvl1pPr algn="l">
              <a:buNone/>
              <a:defRPr sz="1800">
                <a:solidFill>
                  <a:schemeClr val="tx1"/>
                </a:solidFill>
                <a:effectLst/>
              </a:defRPr>
            </a:lvl1pPr>
          </a:lstStyle>
          <a:p>
            <a:pPr lvl="0"/>
            <a:r>
              <a:rPr lang="en-US" dirty="0"/>
              <a:t>Date</a:t>
            </a:r>
          </a:p>
        </p:txBody>
      </p:sp>
      <p:sp>
        <p:nvSpPr>
          <p:cNvPr id="21" name="Subtitle 2"/>
          <p:cNvSpPr>
            <a:spLocks noGrp="1"/>
          </p:cNvSpPr>
          <p:nvPr>
            <p:ph type="subTitle" idx="1" hasCustomPrompt="1"/>
          </p:nvPr>
        </p:nvSpPr>
        <p:spPr>
          <a:xfrm>
            <a:off x="457200" y="3094851"/>
            <a:ext cx="8222942" cy="917516"/>
          </a:xfrm>
        </p:spPr>
        <p:txBody>
          <a:bodyPr/>
          <a:lstStyle>
            <a:lvl1pPr marL="0" indent="0" algn="l">
              <a:buNone/>
              <a:defRPr sz="2800" b="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a Subtitle</a:t>
            </a:r>
          </a:p>
        </p:txBody>
      </p:sp>
      <p:sp>
        <p:nvSpPr>
          <p:cNvPr id="22" name="Title 1"/>
          <p:cNvSpPr>
            <a:spLocks noGrp="1"/>
          </p:cNvSpPr>
          <p:nvPr>
            <p:ph type="ctrTitle" hasCustomPrompt="1"/>
          </p:nvPr>
        </p:nvSpPr>
        <p:spPr>
          <a:xfrm>
            <a:off x="457200" y="1895641"/>
            <a:ext cx="8229600" cy="1177506"/>
          </a:xfrm>
        </p:spPr>
        <p:txBody>
          <a:bodyPr anchor="b">
            <a:noAutofit/>
          </a:bodyPr>
          <a:lstStyle>
            <a:lvl1pPr algn="l">
              <a:defRPr sz="3600">
                <a:solidFill>
                  <a:schemeClr val="tx1"/>
                </a:solidFill>
                <a:effectLst/>
              </a:defRPr>
            </a:lvl1pPr>
          </a:lstStyle>
          <a:p>
            <a:r>
              <a:rPr lang="en-US" dirty="0"/>
              <a:t>Click To Add a Title</a:t>
            </a:r>
          </a:p>
        </p:txBody>
      </p:sp>
      <p:pic>
        <p:nvPicPr>
          <p:cNvPr id="2050" name="Picture 2" descr="Description: cid:image004.png@01D0EF0A.9B05467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15200" y="381000"/>
            <a:ext cx="13430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userDrawn="1"/>
        </p:nvSpPr>
        <p:spPr>
          <a:xfrm>
            <a:off x="-457200" y="428498"/>
            <a:ext cx="4678940" cy="30777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aseline="0" dirty="0">
                <a:solidFill>
                  <a:schemeClr val="bg2">
                    <a:lumMod val="50000"/>
                  </a:schemeClr>
                </a:solidFill>
              </a:rPr>
              <a:t>Synopsys ARC Design Competition</a:t>
            </a:r>
            <a:endParaRPr lang="en-US" sz="1400" dirty="0">
              <a:solidFill>
                <a:schemeClr val="bg2">
                  <a:lumMod val="50000"/>
                </a:schemeClr>
              </a:solidFill>
            </a:endParaRPr>
          </a:p>
        </p:txBody>
      </p:sp>
      <p:pic>
        <p:nvPicPr>
          <p:cNvPr id="3074" name="Picture 2" descr="Description: C:\Users\pgarden\AppData\Local\Microsoft\Windows\Temporary Internet Files\Content.Outlook\6Y0C4C91\IMG_0003.JP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079099" y="5324751"/>
            <a:ext cx="1815225" cy="1305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6908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a Title</a:t>
            </a:r>
          </a:p>
        </p:txBody>
      </p:sp>
      <p:sp>
        <p:nvSpPr>
          <p:cNvPr id="3" name="Footer Placeholder 2"/>
          <p:cNvSpPr>
            <a:spLocks noGrp="1"/>
          </p:cNvSpPr>
          <p:nvPr>
            <p:ph type="ftr" sz="quarter" idx="10"/>
          </p:nvPr>
        </p:nvSpPr>
        <p:spPr/>
        <p:txBody>
          <a:bodyPr/>
          <a:lstStyle/>
          <a:p>
            <a:endParaRPr lang="en-US"/>
          </a:p>
        </p:txBody>
      </p:sp>
      <p:sp>
        <p:nvSpPr>
          <p:cNvPr id="4" name="TextBox 3"/>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2015 Synopsys, Inc. </a:t>
            </a:r>
          </a:p>
        </p:txBody>
      </p:sp>
      <p:sp>
        <p:nvSpPr>
          <p:cNvPr id="5" name="TextBox 4"/>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6" name="Picture 5"/>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3479426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Sub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a Title</a:t>
            </a:r>
          </a:p>
        </p:txBody>
      </p:sp>
      <p:sp>
        <p:nvSpPr>
          <p:cNvPr id="3" name="Text Placeholder 6"/>
          <p:cNvSpPr>
            <a:spLocks noGrp="1"/>
          </p:cNvSpPr>
          <p:nvPr>
            <p:ph type="body" sz="quarter" idx="12" hasCustomPrompt="1"/>
          </p:nvPr>
        </p:nvSpPr>
        <p:spPr>
          <a:xfrm>
            <a:off x="457200" y="838200"/>
            <a:ext cx="8686800" cy="457200"/>
          </a:xfrm>
        </p:spPr>
        <p:txBody>
          <a:bodyPr/>
          <a:lstStyle>
            <a:lvl1pPr marL="0" indent="0">
              <a:buNone/>
              <a:defRPr sz="2000" i="1"/>
            </a:lvl1pPr>
          </a:lstStyle>
          <a:p>
            <a:pPr lvl="0"/>
            <a:r>
              <a:rPr lang="en-US" dirty="0"/>
              <a:t>Click to Add a Subtitle</a:t>
            </a:r>
          </a:p>
        </p:txBody>
      </p:sp>
      <p:sp>
        <p:nvSpPr>
          <p:cNvPr id="4" name="Footer Placeholder 3"/>
          <p:cNvSpPr>
            <a:spLocks noGrp="1"/>
          </p:cNvSpPr>
          <p:nvPr>
            <p:ph type="ftr" sz="quarter" idx="13"/>
          </p:nvPr>
        </p:nvSpPr>
        <p:spPr/>
        <p:txBody>
          <a:bodyPr/>
          <a:lstStyle/>
          <a:p>
            <a:endParaRPr lang="en-US"/>
          </a:p>
        </p:txBody>
      </p:sp>
      <p:sp>
        <p:nvSpPr>
          <p:cNvPr id="5" name="TextBox 4"/>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2015 Synopsys, Inc. </a:t>
            </a:r>
          </a:p>
        </p:txBody>
      </p:sp>
      <p:sp>
        <p:nvSpPr>
          <p:cNvPr id="6" name="TextBox 5"/>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7" name="Picture 6"/>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19705972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lang="en-US"/>
          </a:p>
        </p:txBody>
      </p:sp>
      <p:sp>
        <p:nvSpPr>
          <p:cNvPr id="3" name="TextBox 2"/>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2015 Synopsys, Inc. </a:t>
            </a:r>
          </a:p>
        </p:txBody>
      </p:sp>
      <p:sp>
        <p:nvSpPr>
          <p:cNvPr id="4" name="TextBox 3"/>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5" name="Picture 4"/>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31332128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Four Content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endParaRPr lang="en-US"/>
          </a:p>
        </p:txBody>
      </p:sp>
      <p:sp>
        <p:nvSpPr>
          <p:cNvPr id="5" name="Content Placeholder 4"/>
          <p:cNvSpPr>
            <a:spLocks noGrp="1"/>
          </p:cNvSpPr>
          <p:nvPr>
            <p:ph sz="quarter" idx="11"/>
          </p:nvPr>
        </p:nvSpPr>
        <p:spPr>
          <a:xfrm>
            <a:off x="457200" y="1414730"/>
            <a:ext cx="4032504" cy="2377440"/>
          </a:xfrm>
        </p:spPr>
        <p:txBody>
          <a:bodyPr/>
          <a:lstStyle/>
          <a:p>
            <a:pPr lvl="0"/>
            <a:r>
              <a:rPr lang="en-US"/>
              <a:t>Click to edit Master text styles</a:t>
            </a:r>
          </a:p>
          <a:p>
            <a:pPr lvl="1"/>
            <a:r>
              <a:rPr lang="en-US"/>
              <a:t>Second level</a:t>
            </a:r>
          </a:p>
          <a:p>
            <a:pPr lvl="2"/>
            <a:r>
              <a:rPr lang="en-US"/>
              <a:t>Third level</a:t>
            </a:r>
          </a:p>
        </p:txBody>
      </p:sp>
      <p:sp>
        <p:nvSpPr>
          <p:cNvPr id="7" name="Content Placeholder 6"/>
          <p:cNvSpPr>
            <a:spLocks noGrp="1"/>
          </p:cNvSpPr>
          <p:nvPr>
            <p:ph sz="quarter" idx="12"/>
          </p:nvPr>
        </p:nvSpPr>
        <p:spPr>
          <a:xfrm>
            <a:off x="4648200" y="1414730"/>
            <a:ext cx="4032504" cy="2377440"/>
          </a:xfrm>
        </p:spPr>
        <p:txBody>
          <a:bodyPr/>
          <a:lstStyle/>
          <a:p>
            <a:pPr lvl="0"/>
            <a:r>
              <a:rPr lang="en-US"/>
              <a:t>Click to edit Master text styles</a:t>
            </a:r>
          </a:p>
          <a:p>
            <a:pPr lvl="1"/>
            <a:r>
              <a:rPr lang="en-US"/>
              <a:t>Second level</a:t>
            </a:r>
          </a:p>
          <a:p>
            <a:pPr lvl="2"/>
            <a:r>
              <a:rPr lang="en-US"/>
              <a:t>Third level</a:t>
            </a:r>
          </a:p>
        </p:txBody>
      </p:sp>
      <p:sp>
        <p:nvSpPr>
          <p:cNvPr id="9" name="Content Placeholder 8"/>
          <p:cNvSpPr>
            <a:spLocks noGrp="1"/>
          </p:cNvSpPr>
          <p:nvPr>
            <p:ph sz="quarter" idx="13"/>
          </p:nvPr>
        </p:nvSpPr>
        <p:spPr>
          <a:xfrm>
            <a:off x="457200" y="3965268"/>
            <a:ext cx="4032504" cy="2377440"/>
          </a:xfrm>
        </p:spPr>
        <p:txBody>
          <a:bodyPr/>
          <a:lstStyle/>
          <a:p>
            <a:pPr lvl="0"/>
            <a:r>
              <a:rPr lang="en-US"/>
              <a:t>Click to edit Master text styles</a:t>
            </a:r>
          </a:p>
          <a:p>
            <a:pPr lvl="1"/>
            <a:r>
              <a:rPr lang="en-US"/>
              <a:t>Second level</a:t>
            </a:r>
          </a:p>
          <a:p>
            <a:pPr lvl="2"/>
            <a:r>
              <a:rPr lang="en-US"/>
              <a:t>Third level</a:t>
            </a:r>
          </a:p>
        </p:txBody>
      </p:sp>
      <p:sp>
        <p:nvSpPr>
          <p:cNvPr id="11" name="Content Placeholder 10"/>
          <p:cNvSpPr>
            <a:spLocks noGrp="1"/>
          </p:cNvSpPr>
          <p:nvPr>
            <p:ph sz="quarter" idx="14"/>
          </p:nvPr>
        </p:nvSpPr>
        <p:spPr>
          <a:xfrm>
            <a:off x="4648200" y="3965268"/>
            <a:ext cx="4032504" cy="2377440"/>
          </a:xfrm>
        </p:spPr>
        <p:txBody>
          <a:bodyPr/>
          <a:lstStyle/>
          <a:p>
            <a:pPr lvl="0"/>
            <a:r>
              <a:rPr lang="en-US"/>
              <a:t>Click to edit Master text styles</a:t>
            </a:r>
          </a:p>
          <a:p>
            <a:pPr lvl="1"/>
            <a:r>
              <a:rPr lang="en-US"/>
              <a:t>Second level</a:t>
            </a:r>
          </a:p>
          <a:p>
            <a:pPr lvl="2"/>
            <a:r>
              <a:rPr lang="en-US"/>
              <a:t>Third level</a:t>
            </a:r>
          </a:p>
        </p:txBody>
      </p:sp>
      <p:sp>
        <p:nvSpPr>
          <p:cNvPr id="12" name="Text Placeholder 6"/>
          <p:cNvSpPr>
            <a:spLocks noGrp="1"/>
          </p:cNvSpPr>
          <p:nvPr>
            <p:ph type="body" sz="quarter" idx="15" hasCustomPrompt="1"/>
          </p:nvPr>
        </p:nvSpPr>
        <p:spPr>
          <a:xfrm>
            <a:off x="457200" y="838200"/>
            <a:ext cx="8686800" cy="457200"/>
          </a:xfrm>
        </p:spPr>
        <p:txBody>
          <a:bodyPr/>
          <a:lstStyle>
            <a:lvl1pPr marL="0" indent="0">
              <a:buNone/>
              <a:defRPr sz="2000" i="1"/>
            </a:lvl1pPr>
          </a:lstStyle>
          <a:p>
            <a:pPr lvl="0"/>
            <a:r>
              <a:rPr lang="en-US" dirty="0"/>
              <a:t>Click to Add a Subtitle</a:t>
            </a:r>
          </a:p>
        </p:txBody>
      </p:sp>
      <p:sp>
        <p:nvSpPr>
          <p:cNvPr id="10" name="TextBox 9"/>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2015 Synopsys, Inc. </a:t>
            </a:r>
          </a:p>
        </p:txBody>
      </p:sp>
      <p:sp>
        <p:nvSpPr>
          <p:cNvPr id="13" name="TextBox 12"/>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14" name="Picture 13"/>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5894402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itle and Content Gray Bar">
    <p:spTree>
      <p:nvGrpSpPr>
        <p:cNvPr id="1" name=""/>
        <p:cNvGrpSpPr/>
        <p:nvPr/>
      </p:nvGrpSpPr>
      <p:grpSpPr>
        <a:xfrm>
          <a:off x="0" y="0"/>
          <a:ext cx="0" cy="0"/>
          <a:chOff x="0" y="0"/>
          <a:chExt cx="0" cy="0"/>
        </a:xfrm>
      </p:grpSpPr>
      <p:sp>
        <p:nvSpPr>
          <p:cNvPr id="3" name="Rectangle 2"/>
          <p:cNvSpPr/>
          <p:nvPr/>
        </p:nvSpPr>
        <p:spPr>
          <a:xfrm>
            <a:off x="0" y="1311214"/>
            <a:ext cx="9144000" cy="50932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bIns="457200" rtlCol="0" anchor="b" anchorCtr="0"/>
          <a:lstStyle/>
          <a:p>
            <a:pPr>
              <a:spcBef>
                <a:spcPts val="1200"/>
              </a:spcBef>
            </a:pPr>
            <a:endParaRPr lang="en-US" sz="3200" b="1" dirty="0">
              <a:solidFill>
                <a:prstClr val="black"/>
              </a:solidFill>
            </a:endParaRPr>
          </a:p>
        </p:txBody>
      </p:sp>
      <p:sp>
        <p:nvSpPr>
          <p:cNvPr id="4" name="Title 1"/>
          <p:cNvSpPr>
            <a:spLocks noGrp="1"/>
          </p:cNvSpPr>
          <p:nvPr>
            <p:ph type="title" hasCustomPrompt="1"/>
          </p:nvPr>
        </p:nvSpPr>
        <p:spPr>
          <a:xfrm>
            <a:off x="457200" y="68332"/>
            <a:ext cx="8686800" cy="1143000"/>
          </a:xfrm>
        </p:spPr>
        <p:txBody>
          <a:bodyPr/>
          <a:lstStyle>
            <a:lvl1pPr>
              <a:defRPr/>
            </a:lvl1pPr>
          </a:lstStyle>
          <a:p>
            <a:r>
              <a:rPr lang="en-US" dirty="0"/>
              <a:t>Click to Add a Title</a:t>
            </a:r>
          </a:p>
        </p:txBody>
      </p:sp>
      <p:sp>
        <p:nvSpPr>
          <p:cNvPr id="5" name="Content Placeholder 8"/>
          <p:cNvSpPr>
            <a:spLocks noGrp="1"/>
          </p:cNvSpPr>
          <p:nvPr>
            <p:ph sz="quarter" idx="10"/>
          </p:nvPr>
        </p:nvSpPr>
        <p:spPr>
          <a:xfrm>
            <a:off x="457200" y="1414462"/>
            <a:ext cx="8229600" cy="4833937"/>
          </a:xfrm>
        </p:spPr>
        <p:txBody>
          <a:bodyPr vert="horz" lIns="91440" tIns="45720" rIns="91440" bIns="45720" rtlCol="0">
            <a:noAutofit/>
          </a:bodyPr>
          <a:lstStyle>
            <a:lvl1pPr>
              <a:defRPr lang="en-US" smtClean="0"/>
            </a:lvl1pPr>
            <a:lvl2pPr>
              <a:defRPr lang="en-US" smtClean="0"/>
            </a:lvl2pPr>
            <a:lvl3pPr>
              <a:defRPr lang="en-US" smtClean="0"/>
            </a:lvl3pPr>
          </a:lstStyle>
          <a:p>
            <a:pPr lvl="0"/>
            <a:r>
              <a:rPr lang="en-US"/>
              <a:t>Click to edit Master text styles</a:t>
            </a:r>
          </a:p>
          <a:p>
            <a:pPr lvl="1"/>
            <a:r>
              <a:rPr lang="en-US"/>
              <a:t>Second level</a:t>
            </a:r>
          </a:p>
          <a:p>
            <a:pPr lvl="2"/>
            <a:r>
              <a:rPr lang="en-US"/>
              <a:t>Third level</a:t>
            </a:r>
          </a:p>
        </p:txBody>
      </p:sp>
      <p:sp>
        <p:nvSpPr>
          <p:cNvPr id="6" name="Text Placeholder 6"/>
          <p:cNvSpPr>
            <a:spLocks noGrp="1"/>
          </p:cNvSpPr>
          <p:nvPr>
            <p:ph type="body" sz="quarter" idx="11" hasCustomPrompt="1"/>
          </p:nvPr>
        </p:nvSpPr>
        <p:spPr>
          <a:xfrm>
            <a:off x="457200" y="838200"/>
            <a:ext cx="8686800" cy="457200"/>
          </a:xfrm>
        </p:spPr>
        <p:txBody>
          <a:bodyPr/>
          <a:lstStyle>
            <a:lvl1pPr marL="0" indent="0">
              <a:buNone/>
              <a:defRPr sz="2000" i="1"/>
            </a:lvl1pPr>
          </a:lstStyle>
          <a:p>
            <a:pPr lvl="0"/>
            <a:r>
              <a:rPr lang="en-US" dirty="0"/>
              <a:t>Click to Add a Subtitle</a:t>
            </a:r>
          </a:p>
        </p:txBody>
      </p:sp>
      <p:sp>
        <p:nvSpPr>
          <p:cNvPr id="7" name="Footer Placeholder 6"/>
          <p:cNvSpPr>
            <a:spLocks noGrp="1"/>
          </p:cNvSpPr>
          <p:nvPr>
            <p:ph type="ftr" sz="quarter" idx="12"/>
          </p:nvPr>
        </p:nvSpPr>
        <p:spPr/>
        <p:txBody>
          <a:bodyPr/>
          <a:lstStyle/>
          <a:p>
            <a:endParaRPr lang="en-US"/>
          </a:p>
        </p:txBody>
      </p:sp>
      <p:sp>
        <p:nvSpPr>
          <p:cNvPr id="8" name="TextBox 7"/>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2015 Synopsys, Inc. </a:t>
            </a:r>
          </a:p>
        </p:txBody>
      </p:sp>
      <p:sp>
        <p:nvSpPr>
          <p:cNvPr id="9" name="TextBox 8"/>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10" name="Picture 9"/>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42014549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wo Column Gray">
    <p:bg>
      <p:bgRef idx="1001">
        <a:schemeClr val="bg1"/>
      </p:bgRef>
    </p:bg>
    <p:spTree>
      <p:nvGrpSpPr>
        <p:cNvPr id="1" name=""/>
        <p:cNvGrpSpPr/>
        <p:nvPr/>
      </p:nvGrpSpPr>
      <p:grpSpPr>
        <a:xfrm>
          <a:off x="0" y="0"/>
          <a:ext cx="0" cy="0"/>
          <a:chOff x="0" y="0"/>
          <a:chExt cx="0" cy="0"/>
        </a:xfrm>
      </p:grpSpPr>
      <p:sp>
        <p:nvSpPr>
          <p:cNvPr id="7" name="Rectangle 6"/>
          <p:cNvSpPr/>
          <p:nvPr/>
        </p:nvSpPr>
        <p:spPr>
          <a:xfrm>
            <a:off x="0" y="1311214"/>
            <a:ext cx="9144000" cy="50932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bIns="457200" rtlCol="0" anchor="b" anchorCtr="0"/>
          <a:lstStyle/>
          <a:p>
            <a:pPr>
              <a:spcBef>
                <a:spcPts val="1200"/>
              </a:spcBef>
            </a:pPr>
            <a:endParaRPr lang="en-US" sz="3200" b="1" dirty="0">
              <a:solidFill>
                <a:prstClr val="black"/>
              </a:solidFill>
            </a:endParaRPr>
          </a:p>
        </p:txBody>
      </p:sp>
      <p:sp>
        <p:nvSpPr>
          <p:cNvPr id="2" name="Title 1"/>
          <p:cNvSpPr>
            <a:spLocks noGrp="1"/>
          </p:cNvSpPr>
          <p:nvPr>
            <p:ph type="title" hasCustomPrompt="1"/>
          </p:nvPr>
        </p:nvSpPr>
        <p:spPr/>
        <p:txBody>
          <a:bodyPr/>
          <a:lstStyle/>
          <a:p>
            <a:r>
              <a:rPr lang="en-US" dirty="0"/>
              <a:t>Click to Add a Title</a:t>
            </a:r>
          </a:p>
        </p:txBody>
      </p:sp>
      <p:sp>
        <p:nvSpPr>
          <p:cNvPr id="3" name="Content Placeholder 2"/>
          <p:cNvSpPr>
            <a:spLocks noGrp="1"/>
          </p:cNvSpPr>
          <p:nvPr>
            <p:ph sz="half" idx="1"/>
          </p:nvPr>
        </p:nvSpPr>
        <p:spPr>
          <a:xfrm>
            <a:off x="457200" y="1414462"/>
            <a:ext cx="4038600" cy="4848225"/>
          </a:xfr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48200" y="1414462"/>
            <a:ext cx="4038600" cy="4848225"/>
          </a:xfrm>
        </p:spPr>
        <p:txBody>
          <a:bodyPr vert="horz" lIns="91440" tIns="45720" rIns="91440" bIns="45720" rtlCol="0">
            <a:noAutofit/>
          </a:bodyPr>
          <a:lstStyle>
            <a:lvl1pPr>
              <a:defRPr lang="en-US" dirty="0" smtClean="0"/>
            </a:lvl1pPr>
            <a:lvl2pPr>
              <a:defRPr lang="en-US" dirty="0" smtClean="0"/>
            </a:lvl2pPr>
            <a:lvl3pPr>
              <a:defRPr lang="en-US" dirty="0" smtClean="0"/>
            </a:lvl3pPr>
          </a:lstStyle>
          <a:p>
            <a:pPr lvl="0"/>
            <a:r>
              <a:rPr lang="en-US"/>
              <a:t>Click to edit Master text styles</a:t>
            </a:r>
          </a:p>
          <a:p>
            <a:pPr lvl="1"/>
            <a:r>
              <a:rPr lang="en-US"/>
              <a:t>Second level</a:t>
            </a:r>
          </a:p>
          <a:p>
            <a:pPr lvl="2"/>
            <a:r>
              <a:rPr lang="en-US"/>
              <a:t>Third level</a:t>
            </a:r>
          </a:p>
        </p:txBody>
      </p:sp>
      <p:sp>
        <p:nvSpPr>
          <p:cNvPr id="5" name="Text Placeholder 6"/>
          <p:cNvSpPr>
            <a:spLocks noGrp="1"/>
          </p:cNvSpPr>
          <p:nvPr>
            <p:ph type="body" sz="quarter" idx="12" hasCustomPrompt="1"/>
          </p:nvPr>
        </p:nvSpPr>
        <p:spPr>
          <a:xfrm>
            <a:off x="457200" y="838200"/>
            <a:ext cx="8686800" cy="457200"/>
          </a:xfrm>
        </p:spPr>
        <p:txBody>
          <a:bodyPr/>
          <a:lstStyle>
            <a:lvl1pPr marL="0" indent="0">
              <a:buNone/>
              <a:defRPr sz="2000" i="1"/>
            </a:lvl1pPr>
          </a:lstStyle>
          <a:p>
            <a:pPr lvl="0"/>
            <a:r>
              <a:rPr lang="en-US" dirty="0"/>
              <a:t>Click to Add a Subtitle</a:t>
            </a:r>
          </a:p>
        </p:txBody>
      </p:sp>
      <p:sp>
        <p:nvSpPr>
          <p:cNvPr id="6" name="Footer Placeholder 5"/>
          <p:cNvSpPr>
            <a:spLocks noGrp="1"/>
          </p:cNvSpPr>
          <p:nvPr>
            <p:ph type="ftr" sz="quarter" idx="13"/>
          </p:nvPr>
        </p:nvSpPr>
        <p:spPr/>
        <p:txBody>
          <a:bodyPr/>
          <a:lstStyle/>
          <a:p>
            <a:endParaRPr lang="en-US"/>
          </a:p>
        </p:txBody>
      </p:sp>
      <p:sp>
        <p:nvSpPr>
          <p:cNvPr id="8" name="TextBox 7"/>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2015 Synopsys, Inc. </a:t>
            </a:r>
          </a:p>
        </p:txBody>
      </p:sp>
      <p:sp>
        <p:nvSpPr>
          <p:cNvPr id="9" name="TextBox 8"/>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10" name="Picture 9"/>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3881897917"/>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Half Gra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a Title</a:t>
            </a:r>
          </a:p>
        </p:txBody>
      </p:sp>
      <p:sp>
        <p:nvSpPr>
          <p:cNvPr id="3" name="Footer Placeholder 2"/>
          <p:cNvSpPr>
            <a:spLocks noGrp="1"/>
          </p:cNvSpPr>
          <p:nvPr>
            <p:ph type="ftr" sz="quarter" idx="10"/>
          </p:nvPr>
        </p:nvSpPr>
        <p:spPr/>
        <p:txBody>
          <a:bodyPr/>
          <a:lstStyle/>
          <a:p>
            <a:endParaRPr lang="en-US"/>
          </a:p>
        </p:txBody>
      </p:sp>
      <p:sp>
        <p:nvSpPr>
          <p:cNvPr id="4" name="Text Placeholder 6"/>
          <p:cNvSpPr>
            <a:spLocks noGrp="1"/>
          </p:cNvSpPr>
          <p:nvPr>
            <p:ph type="body" sz="quarter" idx="12" hasCustomPrompt="1"/>
          </p:nvPr>
        </p:nvSpPr>
        <p:spPr>
          <a:xfrm>
            <a:off x="457200" y="838200"/>
            <a:ext cx="8686800" cy="457200"/>
          </a:xfrm>
        </p:spPr>
        <p:txBody>
          <a:bodyPr/>
          <a:lstStyle>
            <a:lvl1pPr marL="0" indent="0">
              <a:buNone/>
              <a:defRPr sz="2000" i="1"/>
            </a:lvl1pPr>
          </a:lstStyle>
          <a:p>
            <a:pPr lvl="0"/>
            <a:r>
              <a:rPr lang="en-US" dirty="0"/>
              <a:t>Click to Add a Subtitle</a:t>
            </a:r>
          </a:p>
        </p:txBody>
      </p:sp>
      <p:sp>
        <p:nvSpPr>
          <p:cNvPr id="7" name="Rectangle 6"/>
          <p:cNvSpPr/>
          <p:nvPr/>
        </p:nvSpPr>
        <p:spPr>
          <a:xfrm>
            <a:off x="0" y="3959188"/>
            <a:ext cx="9144000" cy="24416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bIns="457200" rtlCol="0" anchor="b" anchorCtr="0"/>
          <a:lstStyle/>
          <a:p>
            <a:pPr>
              <a:spcBef>
                <a:spcPts val="1200"/>
              </a:spcBef>
            </a:pPr>
            <a:endParaRPr lang="en-US" sz="3200" b="1" dirty="0">
              <a:solidFill>
                <a:prstClr val="black"/>
              </a:solidFill>
            </a:endParaRPr>
          </a:p>
        </p:txBody>
      </p:sp>
      <p:sp>
        <p:nvSpPr>
          <p:cNvPr id="8" name="Content Placeholder 7"/>
          <p:cNvSpPr>
            <a:spLocks noGrp="1"/>
          </p:cNvSpPr>
          <p:nvPr>
            <p:ph sz="quarter" idx="13"/>
          </p:nvPr>
        </p:nvSpPr>
        <p:spPr>
          <a:xfrm>
            <a:off x="457200" y="1414462"/>
            <a:ext cx="8220974" cy="4852988"/>
          </a:xfrm>
        </p:spPr>
        <p:txBody>
          <a:bodyPr vert="horz" lIns="91440" tIns="45720" rIns="91440" bIns="45720" rtlCol="0">
            <a:noAutofit/>
          </a:bodyPr>
          <a:lstStyle>
            <a:lvl1pPr>
              <a:defRPr lang="en-US" smtClean="0"/>
            </a:lvl1pPr>
            <a:lvl2pPr>
              <a:defRPr lang="en-US" smtClean="0"/>
            </a:lvl2pPr>
            <a:lvl3pPr>
              <a:defRPr lang="en-US" smtClean="0"/>
            </a:lvl3pPr>
          </a:lstStyle>
          <a:p>
            <a:pPr lvl="0"/>
            <a:r>
              <a:rPr lang="en-US"/>
              <a:t>Click to edit Master text styles</a:t>
            </a:r>
          </a:p>
          <a:p>
            <a:pPr lvl="1"/>
            <a:r>
              <a:rPr lang="en-US"/>
              <a:t>Second level</a:t>
            </a:r>
          </a:p>
          <a:p>
            <a:pPr lvl="2"/>
            <a:r>
              <a:rPr lang="en-US"/>
              <a:t>Third level</a:t>
            </a:r>
          </a:p>
        </p:txBody>
      </p:sp>
      <p:sp>
        <p:nvSpPr>
          <p:cNvPr id="9" name="TextBox 8"/>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2015 Synopsys, Inc. </a:t>
            </a:r>
          </a:p>
        </p:txBody>
      </p:sp>
      <p:sp>
        <p:nvSpPr>
          <p:cNvPr id="10" name="TextBox 9"/>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11" name="Picture 10"/>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37478258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Two Content Gray Bar_1">
    <p:spTree>
      <p:nvGrpSpPr>
        <p:cNvPr id="1" name=""/>
        <p:cNvGrpSpPr/>
        <p:nvPr/>
      </p:nvGrpSpPr>
      <p:grpSpPr>
        <a:xfrm>
          <a:off x="0" y="0"/>
          <a:ext cx="0" cy="0"/>
          <a:chOff x="0" y="0"/>
          <a:chExt cx="0" cy="0"/>
        </a:xfrm>
      </p:grpSpPr>
      <p:sp>
        <p:nvSpPr>
          <p:cNvPr id="3" name="Rectangle 2"/>
          <p:cNvSpPr/>
          <p:nvPr/>
        </p:nvSpPr>
        <p:spPr>
          <a:xfrm>
            <a:off x="2398142" y="0"/>
            <a:ext cx="6745857"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bIns="457200" rtlCol="0" anchor="b" anchorCtr="0"/>
          <a:lstStyle/>
          <a:p>
            <a:pPr>
              <a:spcBef>
                <a:spcPts val="1200"/>
              </a:spcBef>
            </a:pPr>
            <a:endParaRPr lang="en-US" sz="3200" b="1" dirty="0">
              <a:solidFill>
                <a:prstClr val="black"/>
              </a:solidFill>
            </a:endParaRPr>
          </a:p>
        </p:txBody>
      </p:sp>
      <p:sp>
        <p:nvSpPr>
          <p:cNvPr id="4" name="Title 1"/>
          <p:cNvSpPr>
            <a:spLocks noGrp="1"/>
          </p:cNvSpPr>
          <p:nvPr>
            <p:ph type="title" hasCustomPrompt="1"/>
          </p:nvPr>
        </p:nvSpPr>
        <p:spPr>
          <a:xfrm>
            <a:off x="2648204" y="57150"/>
            <a:ext cx="6495795" cy="1143000"/>
          </a:xfrm>
        </p:spPr>
        <p:txBody>
          <a:bodyPr/>
          <a:lstStyle>
            <a:lvl1pPr algn="l">
              <a:defRPr/>
            </a:lvl1pPr>
          </a:lstStyle>
          <a:p>
            <a:r>
              <a:rPr lang="en-US" dirty="0"/>
              <a:t>Click to Add a Title</a:t>
            </a:r>
          </a:p>
        </p:txBody>
      </p:sp>
      <p:sp>
        <p:nvSpPr>
          <p:cNvPr id="5" name="Content Placeholder 5"/>
          <p:cNvSpPr>
            <a:spLocks noGrp="1"/>
          </p:cNvSpPr>
          <p:nvPr>
            <p:ph sz="quarter" idx="10"/>
          </p:nvPr>
        </p:nvSpPr>
        <p:spPr>
          <a:xfrm>
            <a:off x="241540" y="370936"/>
            <a:ext cx="1940943" cy="5877463"/>
          </a:xfrm>
        </p:spPr>
        <p:txBody>
          <a:bodyPr/>
          <a:lstStyle>
            <a:lvl1pPr marL="0" indent="0">
              <a:buFontTx/>
              <a:buNone/>
              <a:defRPr sz="2000"/>
            </a:lvl1pPr>
            <a:lvl2pPr>
              <a:buFontTx/>
              <a:buNone/>
              <a:defRPr/>
            </a:lvl2pPr>
            <a:lvl3pPr>
              <a:buFontTx/>
              <a:buNone/>
              <a:defRPr/>
            </a:lvl3pPr>
          </a:lstStyle>
          <a:p>
            <a:pPr lvl="0"/>
            <a:r>
              <a:rPr lang="en-US"/>
              <a:t>Click to edit Master text styles</a:t>
            </a:r>
          </a:p>
        </p:txBody>
      </p:sp>
      <p:sp>
        <p:nvSpPr>
          <p:cNvPr id="6" name="Content Placeholder 7"/>
          <p:cNvSpPr>
            <a:spLocks noGrp="1"/>
          </p:cNvSpPr>
          <p:nvPr>
            <p:ph sz="quarter" idx="11"/>
          </p:nvPr>
        </p:nvSpPr>
        <p:spPr>
          <a:xfrm>
            <a:off x="2639683" y="1414462"/>
            <a:ext cx="6275717" cy="4833937"/>
          </a:xfrm>
        </p:spPr>
        <p:txBody>
          <a:bodyPr vert="horz" lIns="91440" tIns="45720" rIns="91440" bIns="45720" rtlCol="0">
            <a:noAutofit/>
          </a:bodyPr>
          <a:lstStyle>
            <a:lvl1pPr>
              <a:defRPr lang="en-US" smtClean="0"/>
            </a:lvl1pPr>
            <a:lvl2pPr>
              <a:defRPr lang="en-US" smtClean="0"/>
            </a:lvl2pPr>
            <a:lvl3pPr>
              <a:defRPr lang="en-US" smtClean="0"/>
            </a:lvl3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2" hasCustomPrompt="1"/>
          </p:nvPr>
        </p:nvSpPr>
        <p:spPr>
          <a:xfrm>
            <a:off x="2648204" y="838200"/>
            <a:ext cx="6495795" cy="457200"/>
          </a:xfrm>
        </p:spPr>
        <p:txBody>
          <a:bodyPr/>
          <a:lstStyle>
            <a:lvl1pPr marL="0" indent="0">
              <a:buNone/>
              <a:defRPr sz="2000" i="1"/>
            </a:lvl1pPr>
          </a:lstStyle>
          <a:p>
            <a:pPr lvl="0"/>
            <a:r>
              <a:rPr lang="en-US" dirty="0"/>
              <a:t>Click to Add a Subtitle</a:t>
            </a:r>
          </a:p>
        </p:txBody>
      </p:sp>
      <p:sp>
        <p:nvSpPr>
          <p:cNvPr id="9" name="Footer Placeholder 8"/>
          <p:cNvSpPr>
            <a:spLocks noGrp="1"/>
          </p:cNvSpPr>
          <p:nvPr>
            <p:ph type="ftr" sz="quarter" idx="13"/>
          </p:nvPr>
        </p:nvSpPr>
        <p:spPr/>
        <p:txBody>
          <a:bodyPr/>
          <a:lstStyle/>
          <a:p>
            <a:endParaRPr lang="en-US"/>
          </a:p>
        </p:txBody>
      </p:sp>
      <p:sp>
        <p:nvSpPr>
          <p:cNvPr id="8" name="TextBox 7"/>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2015 Synopsys, Inc. </a:t>
            </a:r>
          </a:p>
        </p:txBody>
      </p:sp>
      <p:sp>
        <p:nvSpPr>
          <p:cNvPr id="10" name="TextBox 9"/>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11" name="Picture 10"/>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19700141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wo Content Gray Bar_2">
    <p:spTree>
      <p:nvGrpSpPr>
        <p:cNvPr id="1" name=""/>
        <p:cNvGrpSpPr/>
        <p:nvPr/>
      </p:nvGrpSpPr>
      <p:grpSpPr>
        <a:xfrm>
          <a:off x="0" y="0"/>
          <a:ext cx="0" cy="0"/>
          <a:chOff x="0" y="0"/>
          <a:chExt cx="0" cy="0"/>
        </a:xfrm>
      </p:grpSpPr>
      <p:sp>
        <p:nvSpPr>
          <p:cNvPr id="3" name="Rectangle 2"/>
          <p:cNvSpPr/>
          <p:nvPr/>
        </p:nvSpPr>
        <p:spPr>
          <a:xfrm>
            <a:off x="6400800" y="0"/>
            <a:ext cx="2743200"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bIns="457200" rtlCol="0" anchor="b" anchorCtr="0"/>
          <a:lstStyle/>
          <a:p>
            <a:pPr>
              <a:spcBef>
                <a:spcPts val="1200"/>
              </a:spcBef>
            </a:pPr>
            <a:endParaRPr lang="en-US" sz="3200" b="1" dirty="0">
              <a:solidFill>
                <a:prstClr val="black"/>
              </a:solidFill>
            </a:endParaRPr>
          </a:p>
        </p:txBody>
      </p:sp>
      <p:sp>
        <p:nvSpPr>
          <p:cNvPr id="4" name="Title 1"/>
          <p:cNvSpPr>
            <a:spLocks noGrp="1"/>
          </p:cNvSpPr>
          <p:nvPr>
            <p:ph type="title" hasCustomPrompt="1"/>
          </p:nvPr>
        </p:nvSpPr>
        <p:spPr>
          <a:xfrm>
            <a:off x="457200" y="65776"/>
            <a:ext cx="5715000" cy="1143000"/>
          </a:xfrm>
        </p:spPr>
        <p:txBody>
          <a:bodyPr/>
          <a:lstStyle>
            <a:lvl1pPr algn="l">
              <a:defRPr/>
            </a:lvl1pPr>
          </a:lstStyle>
          <a:p>
            <a:r>
              <a:rPr lang="en-US" dirty="0"/>
              <a:t>Click to Add a Title</a:t>
            </a:r>
          </a:p>
        </p:txBody>
      </p:sp>
      <p:sp>
        <p:nvSpPr>
          <p:cNvPr id="5" name="Content Placeholder 5"/>
          <p:cNvSpPr>
            <a:spLocks noGrp="1"/>
          </p:cNvSpPr>
          <p:nvPr>
            <p:ph sz="quarter" idx="10"/>
          </p:nvPr>
        </p:nvSpPr>
        <p:spPr>
          <a:xfrm>
            <a:off x="457200" y="1414463"/>
            <a:ext cx="5715000" cy="4833936"/>
          </a:xfrm>
        </p:spPr>
        <p:txBody>
          <a:bodyPr vert="horz" lIns="91440" tIns="45720" rIns="91440" bIns="45720" rtlCol="0">
            <a:noAutofit/>
          </a:bodyPr>
          <a:lstStyle>
            <a:lvl1pPr>
              <a:defRPr lang="en-US" smtClean="0"/>
            </a:lvl1pPr>
            <a:lvl2pPr>
              <a:defRPr lang="en-US" smtClean="0"/>
            </a:lvl2pPr>
            <a:lvl3pPr>
              <a:defRPr lang="en-US" smtClean="0"/>
            </a:lvl3pPr>
          </a:lstStyle>
          <a:p>
            <a:pPr lvl="0"/>
            <a:r>
              <a:rPr lang="en-US"/>
              <a:t>Click to edit Master text styles</a:t>
            </a:r>
          </a:p>
          <a:p>
            <a:pPr lvl="1"/>
            <a:r>
              <a:rPr lang="en-US"/>
              <a:t>Second level</a:t>
            </a:r>
          </a:p>
          <a:p>
            <a:pPr lvl="2"/>
            <a:r>
              <a:rPr lang="en-US"/>
              <a:t>Third level</a:t>
            </a:r>
          </a:p>
        </p:txBody>
      </p:sp>
      <p:sp>
        <p:nvSpPr>
          <p:cNvPr id="6" name="Content Placeholder 7"/>
          <p:cNvSpPr>
            <a:spLocks noGrp="1"/>
          </p:cNvSpPr>
          <p:nvPr>
            <p:ph sz="quarter" idx="11"/>
          </p:nvPr>
        </p:nvSpPr>
        <p:spPr>
          <a:xfrm>
            <a:off x="6553200" y="228600"/>
            <a:ext cx="2438400" cy="6019800"/>
          </a:xfrm>
        </p:spPr>
        <p:txBody>
          <a:bodyPr/>
          <a:lstStyle>
            <a:lvl1pPr marL="0" indent="0">
              <a:buNone/>
              <a:defRPr sz="2000"/>
            </a:lvl1pPr>
            <a:lvl2pPr marL="0" indent="0">
              <a:buNone/>
              <a:defRPr/>
            </a:lvl2pPr>
            <a:lvl3pPr marL="0" indent="0">
              <a:buNone/>
              <a:defRPr/>
            </a:lvl3pPr>
          </a:lstStyle>
          <a:p>
            <a:pPr lvl="0"/>
            <a:r>
              <a:rPr lang="en-US"/>
              <a:t>Click to edit Master text styles</a:t>
            </a:r>
          </a:p>
        </p:txBody>
      </p:sp>
      <p:sp>
        <p:nvSpPr>
          <p:cNvPr id="7" name="Text Placeholder 6"/>
          <p:cNvSpPr>
            <a:spLocks noGrp="1"/>
          </p:cNvSpPr>
          <p:nvPr>
            <p:ph type="body" sz="quarter" idx="12" hasCustomPrompt="1"/>
          </p:nvPr>
        </p:nvSpPr>
        <p:spPr>
          <a:xfrm>
            <a:off x="457200" y="838200"/>
            <a:ext cx="5719313" cy="457200"/>
          </a:xfrm>
        </p:spPr>
        <p:txBody>
          <a:bodyPr/>
          <a:lstStyle>
            <a:lvl1pPr marL="0" indent="0">
              <a:buNone/>
              <a:defRPr sz="2000" i="1"/>
            </a:lvl1pPr>
          </a:lstStyle>
          <a:p>
            <a:pPr lvl="0"/>
            <a:r>
              <a:rPr lang="en-US" dirty="0"/>
              <a:t>Click to Add a Subtitle</a:t>
            </a:r>
          </a:p>
        </p:txBody>
      </p:sp>
      <p:sp>
        <p:nvSpPr>
          <p:cNvPr id="10" name="Footer Placeholder 9"/>
          <p:cNvSpPr>
            <a:spLocks noGrp="1"/>
          </p:cNvSpPr>
          <p:nvPr>
            <p:ph type="ftr" sz="quarter" idx="13"/>
          </p:nvPr>
        </p:nvSpPr>
        <p:spPr/>
        <p:txBody>
          <a:bodyPr/>
          <a:lstStyle/>
          <a:p>
            <a:endParaRPr lang="en-US"/>
          </a:p>
        </p:txBody>
      </p:sp>
      <p:sp>
        <p:nvSpPr>
          <p:cNvPr id="8" name="TextBox 7"/>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2015 Synopsys, Inc. </a:t>
            </a:r>
          </a:p>
        </p:txBody>
      </p:sp>
      <p:sp>
        <p:nvSpPr>
          <p:cNvPr id="9" name="TextBox 8"/>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11" name="Picture 10"/>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26312195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Two Content Left Gray Bar">
    <p:spTree>
      <p:nvGrpSpPr>
        <p:cNvPr id="1" name=""/>
        <p:cNvGrpSpPr/>
        <p:nvPr/>
      </p:nvGrpSpPr>
      <p:grpSpPr>
        <a:xfrm>
          <a:off x="0" y="0"/>
          <a:ext cx="0" cy="0"/>
          <a:chOff x="0" y="0"/>
          <a:chExt cx="0" cy="0"/>
        </a:xfrm>
      </p:grpSpPr>
      <p:sp>
        <p:nvSpPr>
          <p:cNvPr id="3" name="Rectangle 2"/>
          <p:cNvSpPr/>
          <p:nvPr/>
        </p:nvSpPr>
        <p:spPr>
          <a:xfrm>
            <a:off x="0" y="0"/>
            <a:ext cx="3108960"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bIns="457200" rtlCol="0" anchor="b" anchorCtr="0"/>
          <a:lstStyle/>
          <a:p>
            <a:pPr>
              <a:spcBef>
                <a:spcPts val="1200"/>
              </a:spcBef>
            </a:pPr>
            <a:endParaRPr lang="en-US" sz="3200" b="1" dirty="0">
              <a:solidFill>
                <a:prstClr val="black"/>
              </a:solidFill>
            </a:endParaRPr>
          </a:p>
        </p:txBody>
      </p:sp>
      <p:sp>
        <p:nvSpPr>
          <p:cNvPr id="4" name="Title 1"/>
          <p:cNvSpPr>
            <a:spLocks noGrp="1"/>
          </p:cNvSpPr>
          <p:nvPr>
            <p:ph type="title" hasCustomPrompt="1"/>
          </p:nvPr>
        </p:nvSpPr>
        <p:spPr>
          <a:xfrm>
            <a:off x="3336925" y="65776"/>
            <a:ext cx="5807075" cy="1143000"/>
          </a:xfrm>
        </p:spPr>
        <p:txBody>
          <a:bodyPr/>
          <a:lstStyle>
            <a:lvl1pPr algn="l">
              <a:defRPr/>
            </a:lvl1pPr>
          </a:lstStyle>
          <a:p>
            <a:r>
              <a:rPr lang="en-US" dirty="0"/>
              <a:t>Click to Add a Title</a:t>
            </a:r>
          </a:p>
        </p:txBody>
      </p:sp>
      <p:sp>
        <p:nvSpPr>
          <p:cNvPr id="5" name="Content Placeholder 5"/>
          <p:cNvSpPr>
            <a:spLocks noGrp="1"/>
          </p:cNvSpPr>
          <p:nvPr>
            <p:ph sz="quarter" idx="10"/>
          </p:nvPr>
        </p:nvSpPr>
        <p:spPr>
          <a:xfrm>
            <a:off x="3336925" y="1414462"/>
            <a:ext cx="5577840" cy="4833937"/>
          </a:xfrm>
        </p:spPr>
        <p:txBody>
          <a:bodyPr vert="horz" lIns="91440" tIns="45720" rIns="91440" bIns="45720" rtlCol="0">
            <a:noAutofit/>
          </a:bodyPr>
          <a:lstStyle>
            <a:lvl1pPr marL="171450" indent="-171450">
              <a:defRPr lang="en-US" smtClean="0"/>
            </a:lvl1pPr>
            <a:lvl2pPr>
              <a:defRPr lang="en-US" smtClean="0"/>
            </a:lvl2pPr>
            <a:lvl3pPr>
              <a:defRPr lang="en-US" smtClean="0"/>
            </a:lvl3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7"/>
          <p:cNvSpPr>
            <a:spLocks noGrp="1"/>
          </p:cNvSpPr>
          <p:nvPr>
            <p:ph sz="quarter" idx="11"/>
          </p:nvPr>
        </p:nvSpPr>
        <p:spPr>
          <a:xfrm>
            <a:off x="205740" y="228600"/>
            <a:ext cx="2697480" cy="6019800"/>
          </a:xfrm>
        </p:spPr>
        <p:txBody>
          <a:bodyPr/>
          <a:lstStyle>
            <a:lvl1pPr marL="171450" indent="-171450">
              <a:buFont typeface="Arial" pitchFamily="34" charset="0"/>
              <a:buChar char="•"/>
              <a:defRPr sz="2000"/>
            </a:lvl1pPr>
            <a:lvl2pPr marL="457200" indent="-227013">
              <a:buFont typeface="Arial" pitchFamily="34" charset="0"/>
              <a:buChar char="–"/>
              <a:defRPr sz="1800" baseline="0"/>
            </a:lvl2pPr>
            <a:lvl3pPr marL="690563" indent="-236538">
              <a:buFont typeface="Arial" pitchFamily="34" charset="0"/>
              <a:buChar char="–"/>
              <a:tabLst>
                <a:tab pos="690563" algn="l"/>
              </a:tabLst>
              <a:defRPr sz="1600" baseline="0"/>
            </a:lvl3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2" hasCustomPrompt="1"/>
          </p:nvPr>
        </p:nvSpPr>
        <p:spPr>
          <a:xfrm>
            <a:off x="3336925" y="838200"/>
            <a:ext cx="5807075" cy="457200"/>
          </a:xfrm>
        </p:spPr>
        <p:txBody>
          <a:bodyPr/>
          <a:lstStyle>
            <a:lvl1pPr marL="0" indent="0">
              <a:buNone/>
              <a:defRPr sz="2000" i="1"/>
            </a:lvl1pPr>
          </a:lstStyle>
          <a:p>
            <a:pPr lvl="0"/>
            <a:r>
              <a:rPr lang="en-US" dirty="0"/>
              <a:t>Click to Add a Subtitle</a:t>
            </a:r>
          </a:p>
        </p:txBody>
      </p:sp>
      <p:sp>
        <p:nvSpPr>
          <p:cNvPr id="10" name="Footer Placeholder 9"/>
          <p:cNvSpPr>
            <a:spLocks noGrp="1"/>
          </p:cNvSpPr>
          <p:nvPr>
            <p:ph type="ftr" sz="quarter" idx="13"/>
          </p:nvPr>
        </p:nvSpPr>
        <p:spPr/>
        <p:txBody>
          <a:bodyPr/>
          <a:lstStyle/>
          <a:p>
            <a:endParaRPr lang="en-US"/>
          </a:p>
        </p:txBody>
      </p:sp>
      <p:sp>
        <p:nvSpPr>
          <p:cNvPr id="8" name="TextBox 7"/>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2015 Synopsys, Inc. </a:t>
            </a:r>
          </a:p>
        </p:txBody>
      </p:sp>
      <p:sp>
        <p:nvSpPr>
          <p:cNvPr id="9" name="TextBox 8"/>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11" name="Picture 10"/>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2687866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8574"/>
            <a:ext cx="8686800" cy="1143000"/>
          </a:xfrm>
        </p:spPr>
        <p:txBody>
          <a:bodyPr/>
          <a:lstStyle>
            <a:lvl1pPr>
              <a:defRPr/>
            </a:lvl1pPr>
          </a:lstStyle>
          <a:p>
            <a:r>
              <a:rPr lang="en-US" dirty="0"/>
              <a:t>Click to Add a Title</a:t>
            </a:r>
          </a:p>
        </p:txBody>
      </p:sp>
      <p:sp>
        <p:nvSpPr>
          <p:cNvPr id="3" name="Content Placeholder 2"/>
          <p:cNvSpPr>
            <a:spLocks noGrp="1"/>
          </p:cNvSpPr>
          <p:nvPr>
            <p:ph idx="1"/>
          </p:nvPr>
        </p:nvSpPr>
        <p:spPr>
          <a:xfrm>
            <a:off x="457200" y="1414462"/>
            <a:ext cx="8229600" cy="4848225"/>
          </a:xfr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0"/>
          </p:nvPr>
        </p:nvSpPr>
        <p:spPr/>
        <p:txBody>
          <a:bodyPr/>
          <a:lstStyle/>
          <a:p>
            <a:endParaRPr lang="en-US"/>
          </a:p>
        </p:txBody>
      </p:sp>
      <p:sp>
        <p:nvSpPr>
          <p:cNvPr id="5" name="TextBox 4"/>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2016 Synopsys, Inc. </a:t>
            </a:r>
          </a:p>
        </p:txBody>
      </p:sp>
      <p:sp>
        <p:nvSpPr>
          <p:cNvPr id="6" name="TextBox 5"/>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10" name="Picture 9"/>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28913042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sp>
        <p:nvSpPr>
          <p:cNvPr id="14" name="Title 1"/>
          <p:cNvSpPr txBox="1">
            <a:spLocks/>
          </p:cNvSpPr>
          <p:nvPr/>
        </p:nvSpPr>
        <p:spPr>
          <a:xfrm>
            <a:off x="1020726" y="2558734"/>
            <a:ext cx="7129130" cy="1177506"/>
          </a:xfrm>
          <a:prstGeom prst="rect">
            <a:avLst/>
          </a:prstGeom>
        </p:spPr>
        <p:txBody>
          <a:bodyPr vert="horz" lIns="91440" tIns="45720" rIns="91440" bIns="45720" rtlCol="0" anchor="b">
            <a:noAutofit/>
          </a:bodyPr>
          <a:lstStyle>
            <a:lvl1pPr algn="l" defTabSz="914400" rtl="0" eaLnBrk="1" latinLnBrk="0" hangingPunct="1">
              <a:spcBef>
                <a:spcPct val="0"/>
              </a:spcBef>
              <a:buNone/>
              <a:defRPr sz="4800" b="1" kern="1200" baseline="0">
                <a:solidFill>
                  <a:schemeClr val="tx1">
                    <a:lumMod val="75000"/>
                    <a:lumOff val="25000"/>
                  </a:schemeClr>
                </a:solidFill>
                <a:effectLst/>
                <a:latin typeface="+mj-lt"/>
                <a:ea typeface="+mj-ea"/>
                <a:cs typeface="+mj-cs"/>
              </a:defRPr>
            </a:lvl1pPr>
          </a:lstStyle>
          <a:p>
            <a:r>
              <a:rPr lang="en-US" sz="5400" dirty="0">
                <a:solidFill>
                  <a:schemeClr val="tx1"/>
                </a:solidFill>
              </a:rPr>
              <a:t>Thank You</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4" y="4790205"/>
            <a:ext cx="9147854" cy="2067796"/>
          </a:xfrm>
          <a:prstGeom prst="rect">
            <a:avLst/>
          </a:prstGeom>
        </p:spPr>
      </p:pic>
      <p:pic>
        <p:nvPicPr>
          <p:cNvPr id="5122" name="Picture 2" descr="Description: cid:image004.png@01D0EF0A.9B05467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15200" y="328612"/>
            <a:ext cx="13430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65845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End logo">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351" y="2843832"/>
            <a:ext cx="3657298" cy="1170335"/>
          </a:xfrm>
          <a:prstGeom prst="rect">
            <a:avLst/>
          </a:prstGeom>
        </p:spPr>
      </p:pic>
    </p:spTree>
    <p:extLst>
      <p:ext uri="{BB962C8B-B14F-4D97-AF65-F5344CB8AC3E}">
        <p14:creationId xmlns:p14="http://schemas.microsoft.com/office/powerpoint/2010/main" val="28508580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8183252" cy="42116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4098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 NOT Print Version">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4" y="4790205"/>
            <a:ext cx="9147854" cy="2067796"/>
          </a:xfrm>
          <a:prstGeom prst="rect">
            <a:avLst/>
          </a:prstGeom>
        </p:spPr>
      </p:pic>
      <p:sp>
        <p:nvSpPr>
          <p:cNvPr id="9" name="Text Placeholder 15"/>
          <p:cNvSpPr>
            <a:spLocks noGrp="1"/>
          </p:cNvSpPr>
          <p:nvPr>
            <p:ph type="body" sz="quarter" idx="10" hasCustomPrompt="1"/>
          </p:nvPr>
        </p:nvSpPr>
        <p:spPr>
          <a:xfrm>
            <a:off x="457200" y="4108495"/>
            <a:ext cx="8221892" cy="731520"/>
          </a:xfrm>
        </p:spPr>
        <p:txBody>
          <a:bodyPr anchor="b"/>
          <a:lstStyle>
            <a:lvl1pPr marL="0" indent="0" algn="l">
              <a:buNone/>
              <a:defRPr sz="2000" baseline="0">
                <a:solidFill>
                  <a:schemeClr val="tx1"/>
                </a:solidFill>
                <a:effectLs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rPr lang="en-US" dirty="0"/>
              <a:t>Presenter’s Name</a:t>
            </a:r>
          </a:p>
        </p:txBody>
      </p:sp>
      <p:sp>
        <p:nvSpPr>
          <p:cNvPr id="10" name="Text Placeholder 18"/>
          <p:cNvSpPr>
            <a:spLocks noGrp="1"/>
          </p:cNvSpPr>
          <p:nvPr>
            <p:ph type="body" sz="quarter" idx="11" hasCustomPrompt="1"/>
          </p:nvPr>
        </p:nvSpPr>
        <p:spPr>
          <a:xfrm>
            <a:off x="457200" y="4861719"/>
            <a:ext cx="3657600" cy="396815"/>
          </a:xfrm>
        </p:spPr>
        <p:txBody>
          <a:bodyPr anchor="b"/>
          <a:lstStyle>
            <a:lvl1pPr algn="l">
              <a:buNone/>
              <a:defRPr sz="1800">
                <a:solidFill>
                  <a:schemeClr val="tx1"/>
                </a:solidFill>
                <a:effectLst/>
              </a:defRPr>
            </a:lvl1pPr>
          </a:lstStyle>
          <a:p>
            <a:pPr lvl="0"/>
            <a:r>
              <a:rPr lang="en-US" dirty="0"/>
              <a:t>Date</a:t>
            </a:r>
          </a:p>
        </p:txBody>
      </p:sp>
      <p:sp>
        <p:nvSpPr>
          <p:cNvPr id="11" name="Subtitle 2"/>
          <p:cNvSpPr>
            <a:spLocks noGrp="1"/>
          </p:cNvSpPr>
          <p:nvPr>
            <p:ph type="subTitle" idx="1" hasCustomPrompt="1"/>
          </p:nvPr>
        </p:nvSpPr>
        <p:spPr>
          <a:xfrm>
            <a:off x="457200" y="3094851"/>
            <a:ext cx="8222942" cy="917516"/>
          </a:xfrm>
        </p:spPr>
        <p:txBody>
          <a:bodyPr/>
          <a:lstStyle>
            <a:lvl1pPr marL="0" indent="0" algn="l">
              <a:buNone/>
              <a:defRPr sz="2800" b="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a Subtitle</a:t>
            </a:r>
          </a:p>
        </p:txBody>
      </p:sp>
      <p:sp>
        <p:nvSpPr>
          <p:cNvPr id="12" name="Title 1"/>
          <p:cNvSpPr>
            <a:spLocks noGrp="1"/>
          </p:cNvSpPr>
          <p:nvPr>
            <p:ph type="ctrTitle" hasCustomPrompt="1"/>
          </p:nvPr>
        </p:nvSpPr>
        <p:spPr>
          <a:xfrm>
            <a:off x="457200" y="1895641"/>
            <a:ext cx="8229600" cy="1177506"/>
          </a:xfrm>
        </p:spPr>
        <p:txBody>
          <a:bodyPr anchor="b">
            <a:noAutofit/>
          </a:bodyPr>
          <a:lstStyle>
            <a:lvl1pPr algn="l">
              <a:defRPr sz="3600">
                <a:solidFill>
                  <a:schemeClr val="tx1"/>
                </a:solidFill>
                <a:effectLst/>
              </a:defRPr>
            </a:lvl1pPr>
          </a:lstStyle>
          <a:p>
            <a:r>
              <a:rPr lang="en-US" dirty="0"/>
              <a:t>Click To Add a Title</a:t>
            </a:r>
          </a:p>
        </p:txBody>
      </p:sp>
      <p:pic>
        <p:nvPicPr>
          <p:cNvPr id="3074" name="Picture 2" descr="Description: cid:image004.png@01D0EF0A.9B05467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542007" y="383406"/>
            <a:ext cx="13430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p:nvPr userDrawn="1"/>
        </p:nvSpPr>
        <p:spPr>
          <a:xfrm>
            <a:off x="-263857" y="402471"/>
            <a:ext cx="4678940" cy="30777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aseline="0" dirty="0">
                <a:solidFill>
                  <a:schemeClr val="bg2">
                    <a:lumMod val="50000"/>
                  </a:schemeClr>
                </a:solidFill>
              </a:rPr>
              <a:t>Synopsys ARC Design Competition</a:t>
            </a:r>
            <a:endParaRPr lang="en-US" sz="1400" dirty="0">
              <a:solidFill>
                <a:schemeClr val="bg2">
                  <a:lumMod val="50000"/>
                </a:schemeClr>
              </a:solidFill>
            </a:endParaRPr>
          </a:p>
        </p:txBody>
      </p:sp>
      <p:pic>
        <p:nvPicPr>
          <p:cNvPr id="15" name="Picture 2" descr="Description: C:\Users\pgarden\AppData\Local\Microsoft\Windows\Temporary Internet Files\Content.Outlook\6Y0C4C91\IMG_0003.JP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079099" y="5324751"/>
            <a:ext cx="1815225" cy="1305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4971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4" y="4790205"/>
            <a:ext cx="9147854" cy="2067796"/>
          </a:xfrm>
          <a:prstGeom prst="rect">
            <a:avLst/>
          </a:prstGeom>
        </p:spPr>
      </p:pic>
      <p:sp>
        <p:nvSpPr>
          <p:cNvPr id="15" name="Subtitle 2"/>
          <p:cNvSpPr>
            <a:spLocks noGrp="1"/>
          </p:cNvSpPr>
          <p:nvPr>
            <p:ph type="subTitle" idx="1" hasCustomPrompt="1"/>
          </p:nvPr>
        </p:nvSpPr>
        <p:spPr>
          <a:xfrm>
            <a:off x="457200" y="3094851"/>
            <a:ext cx="8222942" cy="917516"/>
          </a:xfrm>
        </p:spPr>
        <p:txBody>
          <a:bodyPr/>
          <a:lstStyle>
            <a:lvl1pPr marL="0" indent="0" algn="l">
              <a:buNone/>
              <a:defRPr sz="2800" b="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a Subtitle</a:t>
            </a:r>
          </a:p>
        </p:txBody>
      </p:sp>
      <p:sp>
        <p:nvSpPr>
          <p:cNvPr id="16" name="Title 1"/>
          <p:cNvSpPr>
            <a:spLocks noGrp="1"/>
          </p:cNvSpPr>
          <p:nvPr>
            <p:ph type="ctrTitle" hasCustomPrompt="1"/>
          </p:nvPr>
        </p:nvSpPr>
        <p:spPr>
          <a:xfrm>
            <a:off x="457200" y="1895641"/>
            <a:ext cx="8229600" cy="1177506"/>
          </a:xfrm>
        </p:spPr>
        <p:txBody>
          <a:bodyPr anchor="b">
            <a:noAutofit/>
          </a:bodyPr>
          <a:lstStyle>
            <a:lvl1pPr algn="l">
              <a:defRPr sz="3600">
                <a:solidFill>
                  <a:schemeClr val="tx1"/>
                </a:solidFill>
                <a:effectLst/>
              </a:defRPr>
            </a:lvl1pPr>
          </a:lstStyle>
          <a:p>
            <a:r>
              <a:rPr lang="en-US" dirty="0"/>
              <a:t>Click To Add a Title</a:t>
            </a:r>
          </a:p>
        </p:txBody>
      </p:sp>
      <p:pic>
        <p:nvPicPr>
          <p:cNvPr id="4098" name="Picture 2" descr="Description: cid:image004.png@01D0EF0A.9B05467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67599" y="381000"/>
            <a:ext cx="13430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userDrawn="1"/>
        </p:nvSpPr>
        <p:spPr>
          <a:xfrm>
            <a:off x="-533400" y="402471"/>
            <a:ext cx="4678940" cy="30777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aseline="0" dirty="0">
                <a:solidFill>
                  <a:schemeClr val="bg2">
                    <a:lumMod val="50000"/>
                  </a:schemeClr>
                </a:solidFill>
              </a:rPr>
              <a:t>Synopsys ARC Design Competition</a:t>
            </a:r>
            <a:endParaRPr lang="en-US" sz="1400" dirty="0">
              <a:solidFill>
                <a:schemeClr val="bg2">
                  <a:lumMod val="50000"/>
                </a:schemeClr>
              </a:solidFill>
            </a:endParaRPr>
          </a:p>
        </p:txBody>
      </p:sp>
      <p:pic>
        <p:nvPicPr>
          <p:cNvPr id="10" name="Picture 2" descr="Description: C:\Users\pgarden\AppData\Local\Microsoft\Windows\Temporary Internet Files\Content.Outlook\6Y0C4C91\IMG_0003.JP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079099" y="5324751"/>
            <a:ext cx="1815225" cy="1305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9646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8574"/>
            <a:ext cx="8686800" cy="1143000"/>
          </a:xfrm>
        </p:spPr>
        <p:txBody>
          <a:bodyPr/>
          <a:lstStyle/>
          <a:p>
            <a:r>
              <a:rPr lang="en-US" dirty="0"/>
              <a:t>Click to Add a Title</a:t>
            </a:r>
          </a:p>
        </p:txBody>
      </p:sp>
      <p:sp>
        <p:nvSpPr>
          <p:cNvPr id="3" name="Content Placeholder 2"/>
          <p:cNvSpPr>
            <a:spLocks noGrp="1"/>
          </p:cNvSpPr>
          <p:nvPr>
            <p:ph idx="1"/>
          </p:nvPr>
        </p:nvSpPr>
        <p:spPr>
          <a:xfrm>
            <a:off x="457200" y="1414462"/>
            <a:ext cx="8229600" cy="4848225"/>
          </a:xfrm>
        </p:spPr>
        <p:txBody>
          <a:bodyPr vert="horz" lIns="91440" tIns="45720" rIns="91440" bIns="45720" rtlCol="0">
            <a:noAutofit/>
          </a:bodyPr>
          <a:lstStyle>
            <a:lvl1pPr>
              <a:defRPr lang="en-US" smtClean="0"/>
            </a:lvl1pPr>
            <a:lvl2pPr>
              <a:defRPr lang="en-US" smtClean="0"/>
            </a:lvl2pPr>
            <a:lvl3pPr>
              <a:defRPr lang="en-US" smtClean="0"/>
            </a:lvl3pPr>
            <a:lvl4pPr>
              <a:defRPr/>
            </a:lvl4pPr>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2" hasCustomPrompt="1"/>
          </p:nvPr>
        </p:nvSpPr>
        <p:spPr>
          <a:xfrm>
            <a:off x="457200" y="838200"/>
            <a:ext cx="8686800" cy="457200"/>
          </a:xfrm>
        </p:spPr>
        <p:txBody>
          <a:bodyPr/>
          <a:lstStyle>
            <a:lvl1pPr marL="0" indent="0">
              <a:buNone/>
              <a:defRPr sz="2000" i="1"/>
            </a:lvl1pPr>
          </a:lstStyle>
          <a:p>
            <a:pPr lvl="0"/>
            <a:r>
              <a:rPr lang="en-US" dirty="0"/>
              <a:t>Click to Add a Subtitle</a:t>
            </a:r>
          </a:p>
        </p:txBody>
      </p:sp>
      <p:sp>
        <p:nvSpPr>
          <p:cNvPr id="5" name="Footer Placeholder 4"/>
          <p:cNvSpPr>
            <a:spLocks noGrp="1"/>
          </p:cNvSpPr>
          <p:nvPr>
            <p:ph type="ftr" sz="quarter" idx="13"/>
          </p:nvPr>
        </p:nvSpPr>
        <p:spPr/>
        <p:txBody>
          <a:bodyPr/>
          <a:lstStyle/>
          <a:p>
            <a:endParaRPr lang="en-US"/>
          </a:p>
        </p:txBody>
      </p:sp>
      <p:sp>
        <p:nvSpPr>
          <p:cNvPr id="6" name="TextBox 5"/>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2016 Synopsys, Inc. </a:t>
            </a:r>
          </a:p>
        </p:txBody>
      </p:sp>
      <p:sp>
        <p:nvSpPr>
          <p:cNvPr id="7" name="TextBox 6"/>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8" name="Picture 7"/>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3086741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Agenda">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b="5796"/>
          <a:stretch/>
        </p:blipFill>
        <p:spPr>
          <a:xfrm>
            <a:off x="0" y="1295400"/>
            <a:ext cx="9144000" cy="1143000"/>
          </a:xfrm>
          <a:prstGeom prst="rect">
            <a:avLst/>
          </a:prstGeom>
          <a:noFill/>
          <a:ln>
            <a:noFill/>
          </a:ln>
        </p:spPr>
      </p:pic>
      <p:sp>
        <p:nvSpPr>
          <p:cNvPr id="2" name="Title 1"/>
          <p:cNvSpPr>
            <a:spLocks noGrp="1"/>
          </p:cNvSpPr>
          <p:nvPr>
            <p:ph type="title"/>
          </p:nvPr>
        </p:nvSpPr>
        <p:spPr>
          <a:xfrm>
            <a:off x="457200" y="1295400"/>
            <a:ext cx="8686800" cy="1143000"/>
          </a:xfrm>
        </p:spPr>
        <p:txBody>
          <a:bodyPr/>
          <a:lstStyle>
            <a:lvl1pPr>
              <a:defRPr>
                <a:solidFill>
                  <a:srgbClr val="FFFFFF"/>
                </a:solidFill>
                <a:effectLst>
                  <a:outerShdw blurRad="38100" dist="38100" dir="2700000" algn="tl">
                    <a:srgbClr val="000000">
                      <a:alpha val="43137"/>
                    </a:srgbClr>
                  </a:outerShdw>
                </a:effectLst>
              </a:defRPr>
            </a:lvl1pPr>
          </a:lstStyle>
          <a:p>
            <a:r>
              <a:rPr lang="en-US"/>
              <a:t>Click to edit Master title style</a:t>
            </a:r>
            <a:endParaRPr lang="en-US" dirty="0"/>
          </a:p>
        </p:txBody>
      </p:sp>
      <p:sp>
        <p:nvSpPr>
          <p:cNvPr id="7" name="Text Placeholder 6"/>
          <p:cNvSpPr>
            <a:spLocks noGrp="1"/>
          </p:cNvSpPr>
          <p:nvPr>
            <p:ph type="body" sz="quarter" idx="10" hasCustomPrompt="1"/>
          </p:nvPr>
        </p:nvSpPr>
        <p:spPr>
          <a:xfrm>
            <a:off x="1143000" y="2688609"/>
            <a:ext cx="7543800" cy="3559791"/>
          </a:xfrm>
        </p:spPr>
        <p:txBody>
          <a:bodyPr/>
          <a:lstStyle>
            <a:lvl1pPr>
              <a:spcBef>
                <a:spcPts val="1400"/>
              </a:spcBef>
              <a:spcAft>
                <a:spcPts val="0"/>
              </a:spcAft>
              <a:buFontTx/>
              <a:buNone/>
              <a:defRPr baseline="0"/>
            </a:lvl1pPr>
            <a:lvl2pPr>
              <a:buFontTx/>
              <a:buNone/>
              <a:defRPr/>
            </a:lvl2pPr>
            <a:lvl3pPr>
              <a:buFontTx/>
              <a:buNone/>
              <a:defRPr/>
            </a:lvl3pPr>
            <a:lvl4pPr>
              <a:buFontTx/>
              <a:buNone/>
              <a:defRPr/>
            </a:lvl4pPr>
            <a:lvl5pPr>
              <a:buFontTx/>
              <a:buNone/>
              <a:defRPr/>
            </a:lvl5pPr>
          </a:lstStyle>
          <a:p>
            <a:pPr lvl="0"/>
            <a:r>
              <a:rPr lang="en-US" dirty="0"/>
              <a:t>Click to add agenda topics --- no bullets here</a:t>
            </a:r>
          </a:p>
        </p:txBody>
      </p:sp>
      <p:sp>
        <p:nvSpPr>
          <p:cNvPr id="9" name="TextBox 8"/>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2016 Synopsys, Inc. </a:t>
            </a:r>
          </a:p>
        </p:txBody>
      </p:sp>
      <p:pic>
        <p:nvPicPr>
          <p:cNvPr id="10" name="Picture 9"/>
          <p:cNvPicPr preferRelativeResize="0">
            <a:picLocks noChangeAspect="1"/>
          </p:cNvPicPr>
          <p:nvPr/>
        </p:nvPicPr>
        <p:blipFill rotWithShape="1">
          <a:blip r:embed="rId4"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
        <p:nvSpPr>
          <p:cNvPr id="14" name="TextBox 13"/>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sp>
        <p:nvSpPr>
          <p:cNvPr id="13" name="Footer Placeholder 5"/>
          <p:cNvSpPr>
            <a:spLocks noGrp="1"/>
          </p:cNvSpPr>
          <p:nvPr>
            <p:ph type="ftr" sz="quarter" idx="11"/>
          </p:nvPr>
        </p:nvSpPr>
        <p:spPr>
          <a:xfrm>
            <a:off x="3079630" y="6449043"/>
            <a:ext cx="2984740" cy="365125"/>
          </a:xfrm>
        </p:spPr>
        <p:txBody>
          <a:bodyPr/>
          <a:lstStyle/>
          <a:p>
            <a:endParaRPr lang="en-US"/>
          </a:p>
        </p:txBody>
      </p:sp>
    </p:spTree>
    <p:extLst>
      <p:ext uri="{BB962C8B-B14F-4D97-AF65-F5344CB8AC3E}">
        <p14:creationId xmlns:p14="http://schemas.microsoft.com/office/powerpoint/2010/main" val="1167097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2010332"/>
            <a:ext cx="9144000" cy="2540000"/>
          </a:xfrm>
          <a:prstGeom prst="rect">
            <a:avLst/>
          </a:prstGeom>
        </p:spPr>
      </p:pic>
      <p:sp>
        <p:nvSpPr>
          <p:cNvPr id="6" name="TextBox 5"/>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2015 Synopsys, Inc. </a:t>
            </a:r>
          </a:p>
        </p:txBody>
      </p:sp>
      <p:sp>
        <p:nvSpPr>
          <p:cNvPr id="8" name="TextBox 7"/>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13" name="Picture 12"/>
          <p:cNvPicPr preferRelativeResize="0">
            <a:picLocks noChangeAspect="1"/>
          </p:cNvPicPr>
          <p:nvPr/>
        </p:nvPicPr>
        <p:blipFill rotWithShape="1">
          <a:blip r:embed="rId4"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
        <p:nvSpPr>
          <p:cNvPr id="17" name="Title 1"/>
          <p:cNvSpPr>
            <a:spLocks noGrp="1"/>
          </p:cNvSpPr>
          <p:nvPr>
            <p:ph type="title" hasCustomPrompt="1"/>
          </p:nvPr>
        </p:nvSpPr>
        <p:spPr>
          <a:xfrm>
            <a:off x="457200" y="2010332"/>
            <a:ext cx="7788349" cy="1253863"/>
          </a:xfrm>
        </p:spPr>
        <p:txBody>
          <a:bodyPr anchor="b">
            <a:noAutofit/>
          </a:bodyPr>
          <a:lstStyle>
            <a:lvl1pPr algn="l">
              <a:defRPr sz="3400" b="1" cap="none" baseline="0">
                <a:solidFill>
                  <a:srgbClr val="FFFFFF"/>
                </a:solidFill>
                <a:effectLst>
                  <a:outerShdw blurRad="38100" dist="38100" dir="2700000" algn="tl">
                    <a:srgbClr val="000000">
                      <a:alpha val="43137"/>
                    </a:srgbClr>
                  </a:outerShdw>
                </a:effectLst>
              </a:defRPr>
            </a:lvl1pPr>
          </a:lstStyle>
          <a:p>
            <a:r>
              <a:rPr lang="en-US" dirty="0"/>
              <a:t>Click to Add a Title – Transition Slide</a:t>
            </a:r>
          </a:p>
        </p:txBody>
      </p:sp>
      <p:sp>
        <p:nvSpPr>
          <p:cNvPr id="18" name="Text Placeholder 2"/>
          <p:cNvSpPr>
            <a:spLocks noGrp="1"/>
          </p:cNvSpPr>
          <p:nvPr>
            <p:ph type="body" idx="1" hasCustomPrompt="1"/>
          </p:nvPr>
        </p:nvSpPr>
        <p:spPr>
          <a:xfrm>
            <a:off x="457200" y="3430817"/>
            <a:ext cx="7788349" cy="1119515"/>
          </a:xfrm>
        </p:spPr>
        <p:txBody>
          <a:bodyPr anchor="t">
            <a:noAutofit/>
          </a:bodyPr>
          <a:lstStyle>
            <a:lvl1pPr marL="0" indent="0">
              <a:buNone/>
              <a:defRPr sz="2400" b="0" i="1">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Add a Subtitle</a:t>
            </a:r>
          </a:p>
        </p:txBody>
      </p:sp>
      <p:sp>
        <p:nvSpPr>
          <p:cNvPr id="10" name="Footer Placeholder 4"/>
          <p:cNvSpPr>
            <a:spLocks noGrp="1"/>
          </p:cNvSpPr>
          <p:nvPr>
            <p:ph type="ftr" sz="quarter" idx="10"/>
          </p:nvPr>
        </p:nvSpPr>
        <p:spPr>
          <a:xfrm>
            <a:off x="3079630" y="6449043"/>
            <a:ext cx="2984740" cy="365125"/>
          </a:xfrm>
        </p:spPr>
        <p:txBody>
          <a:bodyPr/>
          <a:lstStyle/>
          <a:p>
            <a:endParaRPr lang="en-US"/>
          </a:p>
        </p:txBody>
      </p:sp>
    </p:spTree>
    <p:extLst>
      <p:ext uri="{BB962C8B-B14F-4D97-AF65-F5344CB8AC3E}">
        <p14:creationId xmlns:p14="http://schemas.microsoft.com/office/powerpoint/2010/main" val="3074887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a Title</a:t>
            </a:r>
          </a:p>
        </p:txBody>
      </p:sp>
      <p:sp>
        <p:nvSpPr>
          <p:cNvPr id="3" name="Content Placeholder 2"/>
          <p:cNvSpPr>
            <a:spLocks noGrp="1"/>
          </p:cNvSpPr>
          <p:nvPr>
            <p:ph sz="half" idx="1"/>
          </p:nvPr>
        </p:nvSpPr>
        <p:spPr>
          <a:xfrm>
            <a:off x="457200" y="1414462"/>
            <a:ext cx="4038600" cy="4848225"/>
          </a:xfrm>
        </p:spPr>
        <p:txBody>
          <a:bodyPr vert="horz" lIns="91440" tIns="45720" rIns="91440" bIns="45720" rtlCol="0">
            <a:noAutofit/>
          </a:bodyPr>
          <a:lstStyle>
            <a:lvl1pPr>
              <a:defRPr lang="en-US" smtClean="0"/>
            </a:lvl1pPr>
            <a:lvl2pPr>
              <a:defRPr lang="en-US" smtClean="0"/>
            </a:lvl2pPr>
            <a:lvl3pPr>
              <a:defRPr lang="en-US" smtClean="0"/>
            </a:lvl3pPr>
            <a:lvl4pPr>
              <a:defRPr/>
            </a:lvl4pPr>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414462"/>
            <a:ext cx="4038600" cy="4848225"/>
          </a:xfrm>
        </p:spPr>
        <p:txBody>
          <a:bodyPr vert="horz" lIns="91440" tIns="45720" rIns="91440" bIns="45720" rtlCol="0">
            <a:noAutofit/>
          </a:bodyPr>
          <a:lstStyle>
            <a:lvl1pPr>
              <a:defRPr lang="en-US" smtClean="0"/>
            </a:lvl1pPr>
            <a:lvl2pPr>
              <a:defRPr lang="en-US" smtClean="0"/>
            </a:lvl2pPr>
            <a:lvl3pPr>
              <a:defRPr lang="en-US" smtClean="0"/>
            </a:lvl3pPr>
            <a:lvl4pPr>
              <a:defRPr/>
            </a:lvl4pPr>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0"/>
          </p:nvPr>
        </p:nvSpPr>
        <p:spPr/>
        <p:txBody>
          <a:bodyPr/>
          <a:lstStyle/>
          <a:p>
            <a:endParaRPr lang="en-US"/>
          </a:p>
        </p:txBody>
      </p:sp>
      <p:sp>
        <p:nvSpPr>
          <p:cNvPr id="6" name="TextBox 5"/>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2015 Synopsys, Inc. </a:t>
            </a:r>
          </a:p>
        </p:txBody>
      </p:sp>
      <p:sp>
        <p:nvSpPr>
          <p:cNvPr id="7" name="TextBox 6"/>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8" name="Picture 7"/>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3223104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Two Content Sub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a Title</a:t>
            </a:r>
          </a:p>
        </p:txBody>
      </p:sp>
      <p:sp>
        <p:nvSpPr>
          <p:cNvPr id="3" name="Content Placeholder 2"/>
          <p:cNvSpPr>
            <a:spLocks noGrp="1"/>
          </p:cNvSpPr>
          <p:nvPr>
            <p:ph sz="half" idx="1"/>
          </p:nvPr>
        </p:nvSpPr>
        <p:spPr>
          <a:xfrm>
            <a:off x="457200" y="1414462"/>
            <a:ext cx="4038600" cy="4848225"/>
          </a:xfr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48200" y="1414462"/>
            <a:ext cx="4038600" cy="4848225"/>
          </a:xfrm>
        </p:spPr>
        <p:txBody>
          <a:bodyPr vert="horz" lIns="91440" tIns="45720" rIns="91440" bIns="45720" rtlCol="0">
            <a:noAutofit/>
          </a:bodyPr>
          <a:lstStyle>
            <a:lvl1pPr>
              <a:defRPr lang="en-US" dirty="0" smtClean="0"/>
            </a:lvl1pPr>
            <a:lvl2pPr>
              <a:defRPr lang="en-US" dirty="0" smtClean="0"/>
            </a:lvl2pPr>
            <a:lvl3pPr>
              <a:defRPr lang="en-US" dirty="0" smtClean="0"/>
            </a:lvl3pPr>
          </a:lstStyle>
          <a:p>
            <a:pPr lvl="0"/>
            <a:r>
              <a:rPr lang="en-US"/>
              <a:t>Click to edit Master text styles</a:t>
            </a:r>
          </a:p>
          <a:p>
            <a:pPr lvl="1"/>
            <a:r>
              <a:rPr lang="en-US"/>
              <a:t>Second level</a:t>
            </a:r>
          </a:p>
          <a:p>
            <a:pPr lvl="2"/>
            <a:r>
              <a:rPr lang="en-US"/>
              <a:t>Third level</a:t>
            </a:r>
          </a:p>
        </p:txBody>
      </p:sp>
      <p:sp>
        <p:nvSpPr>
          <p:cNvPr id="5" name="Text Placeholder 6"/>
          <p:cNvSpPr>
            <a:spLocks noGrp="1"/>
          </p:cNvSpPr>
          <p:nvPr>
            <p:ph type="body" sz="quarter" idx="12" hasCustomPrompt="1"/>
          </p:nvPr>
        </p:nvSpPr>
        <p:spPr>
          <a:xfrm>
            <a:off x="457200" y="838200"/>
            <a:ext cx="8686800" cy="457200"/>
          </a:xfrm>
        </p:spPr>
        <p:txBody>
          <a:bodyPr/>
          <a:lstStyle>
            <a:lvl1pPr marL="0" indent="0">
              <a:buNone/>
              <a:defRPr sz="2000" i="1"/>
            </a:lvl1pPr>
          </a:lstStyle>
          <a:p>
            <a:pPr lvl="0"/>
            <a:r>
              <a:rPr lang="en-US" dirty="0"/>
              <a:t>Click to Add a Subtitle</a:t>
            </a:r>
          </a:p>
        </p:txBody>
      </p:sp>
      <p:sp>
        <p:nvSpPr>
          <p:cNvPr id="6" name="Footer Placeholder 5"/>
          <p:cNvSpPr>
            <a:spLocks noGrp="1"/>
          </p:cNvSpPr>
          <p:nvPr>
            <p:ph type="ftr" sz="quarter" idx="13"/>
          </p:nvPr>
        </p:nvSpPr>
        <p:spPr/>
        <p:txBody>
          <a:bodyPr/>
          <a:lstStyle/>
          <a:p>
            <a:endParaRPr lang="en-US"/>
          </a:p>
        </p:txBody>
      </p:sp>
      <p:sp>
        <p:nvSpPr>
          <p:cNvPr id="7" name="TextBox 6"/>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2015 Synopsys, Inc. </a:t>
            </a:r>
          </a:p>
        </p:txBody>
      </p:sp>
      <p:sp>
        <p:nvSpPr>
          <p:cNvPr id="8" name="TextBox 7"/>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9" name="Picture 8"/>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80546918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TextBox 7"/>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2015 Synopsys, Inc. </a:t>
            </a:r>
          </a:p>
        </p:txBody>
      </p:sp>
      <p:sp>
        <p:nvSpPr>
          <p:cNvPr id="12" name="Footer Placeholder 11"/>
          <p:cNvSpPr>
            <a:spLocks noGrp="1"/>
          </p:cNvSpPr>
          <p:nvPr>
            <p:ph type="ftr" sz="quarter" idx="3"/>
          </p:nvPr>
        </p:nvSpPr>
        <p:spPr>
          <a:xfrm>
            <a:off x="3079630" y="6449043"/>
            <a:ext cx="2984740" cy="365125"/>
          </a:xfrm>
          <a:prstGeom prst="rect">
            <a:avLst/>
          </a:prstGeom>
        </p:spPr>
        <p:txBody>
          <a:bodyPr vert="horz" lIns="91440" tIns="45720" rIns="91440" bIns="45720" rtlCol="0" anchor="ctr"/>
          <a:lstStyle>
            <a:lvl1pPr algn="ctr">
              <a:defRPr sz="1100" b="1">
                <a:solidFill>
                  <a:schemeClr val="tx1">
                    <a:tint val="75000"/>
                  </a:schemeClr>
                </a:solidFill>
                <a:latin typeface="Arial Black" pitchFamily="34" charset="0"/>
              </a:defRPr>
            </a:lvl1pPr>
          </a:lstStyle>
          <a:p>
            <a:endParaRPr lang="en-US"/>
          </a:p>
        </p:txBody>
      </p:sp>
      <p:sp>
        <p:nvSpPr>
          <p:cNvPr id="7" name="TextBox 6"/>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9" name="Picture 8"/>
          <p:cNvPicPr preferRelativeResize="0">
            <a:picLocks noChangeAspect="1"/>
          </p:cNvPicPr>
          <p:nvPr/>
        </p:nvPicPr>
        <p:blipFill rotWithShape="1">
          <a:blip r:embed="rId24"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
        <p:nvSpPr>
          <p:cNvPr id="2" name="Title Placeholder 1"/>
          <p:cNvSpPr>
            <a:spLocks noGrp="1"/>
          </p:cNvSpPr>
          <p:nvPr>
            <p:ph type="title"/>
          </p:nvPr>
        </p:nvSpPr>
        <p:spPr>
          <a:xfrm>
            <a:off x="457200" y="68574"/>
            <a:ext cx="8686422" cy="11430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57200" y="1414462"/>
            <a:ext cx="8229600" cy="4848225"/>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Forth level</a:t>
            </a:r>
          </a:p>
          <a:p>
            <a:pPr lvl="4"/>
            <a:r>
              <a:rPr lang="en-US" dirty="0"/>
              <a:t>Fifth level</a:t>
            </a:r>
          </a:p>
          <a:p>
            <a:pPr lvl="5"/>
            <a:r>
              <a:rPr lang="en-US" dirty="0"/>
              <a:t>Sixth level</a:t>
            </a:r>
          </a:p>
          <a:p>
            <a:pPr lvl="5"/>
            <a:endParaRPr lang="en-US" dirty="0"/>
          </a:p>
          <a:p>
            <a:pPr lvl="5"/>
            <a:endParaRPr lang="en-US" dirty="0"/>
          </a:p>
        </p:txBody>
      </p:sp>
      <p:pic>
        <p:nvPicPr>
          <p:cNvPr id="4" name="Picture 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910139" y="2446592"/>
            <a:ext cx="3984426" cy="1275016"/>
          </a:xfrm>
          <a:prstGeom prst="rect">
            <a:avLst/>
          </a:prstGeom>
        </p:spPr>
      </p:pic>
      <p:pic>
        <p:nvPicPr>
          <p:cNvPr id="14" name="Picture 13"/>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854" y="4790205"/>
            <a:ext cx="9147854" cy="2067796"/>
          </a:xfrm>
          <a:prstGeom prst="rect">
            <a:avLst/>
          </a:prstGeom>
        </p:spPr>
      </p:pic>
    </p:spTree>
    <p:extLst>
      <p:ext uri="{BB962C8B-B14F-4D97-AF65-F5344CB8AC3E}">
        <p14:creationId xmlns:p14="http://schemas.microsoft.com/office/powerpoint/2010/main" val="12977571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3" r:id="rId22"/>
  </p:sldLayoutIdLst>
  <p:txStyles>
    <p:titleStyle>
      <a:lvl1pPr algn="l" defTabSz="914400" rtl="0" eaLnBrk="1" latinLnBrk="0" hangingPunct="1">
        <a:spcBef>
          <a:spcPct val="0"/>
        </a:spcBef>
        <a:buNone/>
        <a:defRPr sz="3200" b="1" kern="1200">
          <a:solidFill>
            <a:schemeClr val="tx1"/>
          </a:solidFill>
          <a:latin typeface="+mj-lt"/>
          <a:ea typeface="+mj-ea"/>
          <a:cs typeface="+mj-cs"/>
        </a:defRPr>
      </a:lvl1pPr>
    </p:titleStyle>
    <p:bodyStyle>
      <a:lvl1pPr marL="169863" indent="-169863" algn="l" defTabSz="914400" rtl="0" eaLnBrk="1" latinLnBrk="0" hangingPunct="1">
        <a:spcBef>
          <a:spcPts val="600"/>
        </a:spcBef>
        <a:buFont typeface="Arial" pitchFamily="34" charset="0"/>
        <a:buChar char="•"/>
        <a:defRPr sz="2000" kern="1200">
          <a:solidFill>
            <a:schemeClr val="tx1"/>
          </a:solidFill>
          <a:latin typeface="+mn-lt"/>
          <a:ea typeface="+mn-ea"/>
          <a:cs typeface="+mn-cs"/>
        </a:defRPr>
      </a:lvl1pPr>
      <a:lvl2pPr marL="457200" indent="-168275" algn="l" defTabSz="914400" rtl="0" eaLnBrk="1" latinLnBrk="0" hangingPunct="1">
        <a:spcBef>
          <a:spcPts val="600"/>
        </a:spcBef>
        <a:buFont typeface="Arial" pitchFamily="34" charset="0"/>
        <a:buChar char="–"/>
        <a:defRPr sz="1800" kern="1200">
          <a:solidFill>
            <a:schemeClr val="tx1"/>
          </a:solidFill>
          <a:latin typeface="+mn-lt"/>
          <a:ea typeface="+mn-ea"/>
          <a:cs typeface="+mn-cs"/>
        </a:defRPr>
      </a:lvl2pPr>
      <a:lvl3pPr marL="744538" indent="-176213" algn="l" defTabSz="568325" rtl="0" eaLnBrk="1" latinLnBrk="0" hangingPunct="1">
        <a:spcBef>
          <a:spcPts val="600"/>
        </a:spcBef>
        <a:buFont typeface="Arial" pitchFamily="34" charset="0"/>
        <a:buChar char="–"/>
        <a:tabLst>
          <a:tab pos="803275" algn="l"/>
        </a:tabLst>
        <a:defRPr sz="1600" kern="1200">
          <a:solidFill>
            <a:schemeClr val="tx1"/>
          </a:solidFill>
          <a:latin typeface="+mn-lt"/>
          <a:ea typeface="+mn-ea"/>
          <a:cs typeface="+mn-cs"/>
        </a:defRPr>
      </a:lvl3pPr>
      <a:lvl4pPr marL="1031875" indent="-174625" algn="l" defTabSz="914400" rtl="0" eaLnBrk="1" latinLnBrk="0" hangingPunct="1">
        <a:spcBef>
          <a:spcPct val="20000"/>
        </a:spcBef>
        <a:buFont typeface="Arial" pitchFamily="34" charset="0"/>
        <a:buChar char="–"/>
        <a:defRPr sz="1400" kern="1200" baseline="0">
          <a:solidFill>
            <a:schemeClr val="tx1"/>
          </a:solidFill>
          <a:latin typeface="+mn-lt"/>
          <a:ea typeface="+mn-ea"/>
          <a:cs typeface="+mn-cs"/>
        </a:defRPr>
      </a:lvl4pPr>
      <a:lvl5pPr marL="1031875" indent="-173038" algn="l" defTabSz="914400" rtl="0" eaLnBrk="1" latinLnBrk="0" hangingPunct="1">
        <a:spcBef>
          <a:spcPct val="20000"/>
        </a:spcBef>
        <a:buFont typeface="Arial" pitchFamily="34" charset="0"/>
        <a:buChar char="–"/>
        <a:defRPr sz="1400" kern="1200" baseline="0">
          <a:solidFill>
            <a:schemeClr val="tx1"/>
          </a:solidFill>
          <a:latin typeface="+mn-lt"/>
          <a:ea typeface="+mn-ea"/>
          <a:cs typeface="+mn-cs"/>
        </a:defRPr>
      </a:lvl5pPr>
      <a:lvl6pPr marL="1154113" indent="0" algn="l" defTabSz="914400" rtl="0" eaLnBrk="1" latinLnBrk="0" hangingPunct="1">
        <a:spcBef>
          <a:spcPct val="20000"/>
        </a:spcBef>
        <a:buFont typeface="Arial" pitchFamily="34" charset="0"/>
        <a:buNone/>
        <a:defRPr sz="1400" kern="1200" baseline="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4.emf"/><Relationship Id="rId4" Type="http://schemas.openxmlformats.org/officeDocument/2006/relationships/package" Target="../embeddings/Microsoft_Visio___111.vsdx"/></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2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2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jpeg"/></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8.emf"/><Relationship Id="rId4" Type="http://schemas.openxmlformats.org/officeDocument/2006/relationships/image" Target="../media/image38.jpe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2.jpg"/><Relationship Id="rId5" Type="http://schemas.openxmlformats.org/officeDocument/2006/relationships/image" Target="../media/image41.jp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S1213FocusBackgr10x7-5_96_90.jpg"/>
          <p:cNvPicPr>
            <a:picLocks noChangeAspect="1"/>
          </p:cNvPicPr>
          <p:nvPr/>
        </p:nvPicPr>
        <p:blipFill>
          <a:blip r:embed="rId2" cstate="print"/>
          <a:stretch>
            <a:fillRect/>
          </a:stretch>
        </p:blipFill>
        <p:spPr>
          <a:xfrm>
            <a:off x="-52691" y="0"/>
            <a:ext cx="9174688" cy="6876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p:cNvSpPr txBox="1"/>
          <p:nvPr/>
        </p:nvSpPr>
        <p:spPr>
          <a:xfrm>
            <a:off x="2532069" y="1524000"/>
            <a:ext cx="3962400" cy="175432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pPr algn="ctr"/>
            <a:r>
              <a:rPr lang="zh-CN" altLang="en-US" sz="5400" b="1" spc="150" dirty="0">
                <a:ln w="11430"/>
                <a:solidFill>
                  <a:schemeClr val="bg2"/>
                </a:solidFill>
                <a:latin typeface="微软雅黑" pitchFamily="34" charset="-122"/>
                <a:ea typeface="微软雅黑" pitchFamily="34" charset="-122"/>
              </a:rPr>
              <a:t>领先创新</a:t>
            </a:r>
            <a:r>
              <a:rPr lang="en-US" altLang="zh-CN" sz="5400" b="1" spc="150" dirty="0">
                <a:ln w="11430"/>
                <a:solidFill>
                  <a:schemeClr val="bg2"/>
                </a:solidFill>
                <a:latin typeface="微软雅黑" pitchFamily="34" charset="-122"/>
                <a:ea typeface="微软雅黑" pitchFamily="34" charset="-122"/>
              </a:rPr>
              <a:t>·</a:t>
            </a:r>
          </a:p>
          <a:p>
            <a:pPr algn="ctr"/>
            <a:r>
              <a:rPr lang="en-US" altLang="zh-CN" sz="5400" b="1" spc="150" dirty="0">
                <a:ln w="11430"/>
                <a:solidFill>
                  <a:schemeClr val="bg2"/>
                </a:solidFill>
                <a:latin typeface="微软雅黑" pitchFamily="34" charset="-122"/>
                <a:ea typeface="微软雅黑" pitchFamily="34" charset="-122"/>
              </a:rPr>
              <a:t>·</a:t>
            </a:r>
            <a:r>
              <a:rPr lang="zh-CN" altLang="en-US" sz="5400" b="1" spc="150" dirty="0">
                <a:ln w="11430"/>
                <a:solidFill>
                  <a:schemeClr val="bg2"/>
                </a:solidFill>
                <a:latin typeface="微软雅黑" pitchFamily="34" charset="-122"/>
                <a:ea typeface="微软雅黑" pitchFamily="34" charset="-122"/>
              </a:rPr>
              <a:t>超越自我</a:t>
            </a:r>
            <a:endParaRPr lang="en-US" sz="5400" b="1" spc="150" dirty="0">
              <a:ln w="11430"/>
              <a:solidFill>
                <a:schemeClr val="bg2"/>
              </a:solidFill>
              <a:latin typeface="微软雅黑" pitchFamily="34" charset="-122"/>
              <a:ea typeface="微软雅黑" pitchFamily="34" charset="-122"/>
            </a:endParaRPr>
          </a:p>
        </p:txBody>
      </p:sp>
      <p:sp>
        <p:nvSpPr>
          <p:cNvPr id="10" name="TextBox 9"/>
          <p:cNvSpPr txBox="1"/>
          <p:nvPr/>
        </p:nvSpPr>
        <p:spPr>
          <a:xfrm>
            <a:off x="2057400" y="3138691"/>
            <a:ext cx="5540583" cy="984885"/>
          </a:xfrm>
          <a:prstGeom prst="rect">
            <a:avLst/>
          </a:prstGeom>
          <a:noFill/>
        </p:spPr>
        <p:txBody>
          <a:bodyPr wrap="square" rtlCol="0">
            <a:spAutoFit/>
          </a:bodyPr>
          <a:lstStyle/>
          <a:p>
            <a:endParaRPr lang="en-US" altLang="zh-CN" b="1" dirty="0">
              <a:solidFill>
                <a:srgbClr val="FFC000"/>
              </a:solidFill>
            </a:endParaRPr>
          </a:p>
          <a:p>
            <a:r>
              <a:rPr lang="en-US" altLang="zh-CN" sz="2000" b="1" dirty="0" smtClean="0">
                <a:solidFill>
                  <a:srgbClr val="FFFF00"/>
                </a:solidFill>
                <a:latin typeface="微软雅黑" pitchFamily="34" charset="-122"/>
                <a:ea typeface="微软雅黑" pitchFamily="34" charset="-122"/>
              </a:rPr>
              <a:t>2018 </a:t>
            </a:r>
            <a:r>
              <a:rPr lang="en-US" altLang="zh-CN" sz="2000" b="1" dirty="0">
                <a:solidFill>
                  <a:srgbClr val="FFFF00"/>
                </a:solidFill>
                <a:latin typeface="微软雅黑" pitchFamily="34" charset="-122"/>
                <a:ea typeface="微软雅黑" pitchFamily="34" charset="-122"/>
              </a:rPr>
              <a:t>Synopsys ARC</a:t>
            </a:r>
            <a:r>
              <a:rPr lang="zh-CN" altLang="en-US" sz="2000" b="1" dirty="0">
                <a:solidFill>
                  <a:srgbClr val="FFFF00"/>
                </a:solidFill>
                <a:latin typeface="微软雅黑" pitchFamily="34" charset="-122"/>
                <a:ea typeface="微软雅黑" pitchFamily="34" charset="-122"/>
              </a:rPr>
              <a:t>杯海峡两岸电子设计竞赛</a:t>
            </a:r>
            <a:endParaRPr lang="en-US" sz="2000" b="1" dirty="0">
              <a:solidFill>
                <a:srgbClr val="FFFF00"/>
              </a:solidFill>
              <a:latin typeface="微软雅黑" pitchFamily="34" charset="-122"/>
              <a:ea typeface="微软雅黑" pitchFamily="34" charset="-122"/>
            </a:endParaRPr>
          </a:p>
          <a:p>
            <a:endParaRPr lang="en-US" sz="2000" dirty="0"/>
          </a:p>
        </p:txBody>
      </p:sp>
      <p:pic>
        <p:nvPicPr>
          <p:cNvPr id="4" name="Picture 2" descr="Description: C:\Users\pgarden\AppData\Local\Microsoft\Windows\Temporary Internet Files\Content.Outlook\6Y0C4C91\IMG_00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4876800"/>
            <a:ext cx="2224669"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descr="Description: cid:image004.png@01D0EF0A.9B05467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7693" y="152400"/>
            <a:ext cx="1677198" cy="82075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37813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lstStyle/>
          <a:p>
            <a:r>
              <a:rPr lang="zh-CN" altLang="en-US" dirty="0" smtClean="0"/>
              <a:t>难点</a:t>
            </a:r>
            <a:endParaRPr lang="en-US" dirty="0"/>
          </a:p>
        </p:txBody>
      </p:sp>
      <p:sp>
        <p:nvSpPr>
          <p:cNvPr id="1796099" name="Rectangle 3"/>
          <p:cNvSpPr>
            <a:spLocks noGrp="1" noChangeArrowheads="1"/>
          </p:cNvSpPr>
          <p:nvPr>
            <p:ph idx="1"/>
          </p:nvPr>
        </p:nvSpPr>
        <p:spPr>
          <a:xfrm>
            <a:off x="457200" y="1211574"/>
            <a:ext cx="8229600" cy="5051113"/>
          </a:xfrm>
        </p:spPr>
        <p:txBody>
          <a:bodyPr/>
          <a:lstStyle/>
          <a:p>
            <a:pPr marL="0" indent="0">
              <a:buNone/>
            </a:pPr>
            <a:r>
              <a:rPr lang="zh-CN" altLang="en-US" sz="2400" smtClean="0"/>
              <a:t>二、车辆到站信息的确认</a:t>
            </a:r>
            <a:endParaRPr lang="en-GB" altLang="zh-CN" dirty="0"/>
          </a:p>
          <a:p>
            <a:pPr marL="0" indent="0">
              <a:buNone/>
            </a:pPr>
            <a:endParaRPr lang="en-US" altLang="zh-CN" sz="1800" smtClean="0"/>
          </a:p>
          <a:p>
            <a:pPr marL="0" indent="0">
              <a:buNone/>
            </a:pPr>
            <a:endParaRPr lang="en-US" altLang="zh-CN" sz="1800"/>
          </a:p>
          <a:p>
            <a:pPr marL="0" indent="0">
              <a:buNone/>
            </a:pPr>
            <a:endParaRPr lang="en-US" altLang="zh-CN" sz="1800" smtClean="0"/>
          </a:p>
          <a:p>
            <a:pPr marL="0" indent="0">
              <a:buNone/>
            </a:pPr>
            <a:endParaRPr lang="en-US" altLang="zh-CN" sz="1800"/>
          </a:p>
          <a:p>
            <a:pPr marL="0" indent="0">
              <a:buNone/>
            </a:pPr>
            <a:endParaRPr lang="en-US" altLang="zh-CN" sz="1800" smtClean="0"/>
          </a:p>
          <a:p>
            <a:pPr marL="0" indent="0">
              <a:buNone/>
            </a:pPr>
            <a:endParaRPr lang="en-US" altLang="zh-CN" sz="1800"/>
          </a:p>
          <a:p>
            <a:pPr marL="0" indent="0">
              <a:buNone/>
            </a:pPr>
            <a:r>
              <a:rPr lang="zh-CN" altLang="en-US" sz="1800" smtClean="0"/>
              <a:t>        通过对</a:t>
            </a:r>
            <a:r>
              <a:rPr lang="en-US" altLang="zh-CN" sz="1800" smtClean="0"/>
              <a:t>GPS</a:t>
            </a:r>
            <a:r>
              <a:rPr lang="zh-CN" altLang="en-US" sz="1800" smtClean="0"/>
              <a:t>以及</a:t>
            </a:r>
            <a:r>
              <a:rPr lang="en-US" altLang="zh-CN" sz="1800" smtClean="0"/>
              <a:t>WiFi</a:t>
            </a:r>
            <a:r>
              <a:rPr lang="zh-CN" altLang="en-US" sz="1800" smtClean="0"/>
              <a:t>的优缺点分析，我们使用</a:t>
            </a:r>
            <a:r>
              <a:rPr lang="en-US" altLang="zh-CN" sz="1800" smtClean="0"/>
              <a:t>WiFi</a:t>
            </a:r>
            <a:r>
              <a:rPr lang="zh-CN" altLang="en-US" sz="1800" smtClean="0"/>
              <a:t>来进行车辆到站信息的确认。即站牌上的</a:t>
            </a:r>
            <a:r>
              <a:rPr lang="en-US" altLang="zh-CN" sz="1800" smtClean="0"/>
              <a:t>WiFi</a:t>
            </a:r>
            <a:r>
              <a:rPr lang="zh-CN" altLang="en-US" sz="1800" smtClean="0"/>
              <a:t>模块作为</a:t>
            </a:r>
            <a:r>
              <a:rPr lang="en-US" altLang="zh-CN" sz="1800" smtClean="0"/>
              <a:t>AP</a:t>
            </a:r>
            <a:r>
              <a:rPr lang="zh-CN" altLang="en-US" sz="1800" smtClean="0"/>
              <a:t>发送</a:t>
            </a:r>
            <a:r>
              <a:rPr lang="en-US" altLang="zh-CN" sz="1800" smtClean="0"/>
              <a:t>WiFi</a:t>
            </a:r>
            <a:r>
              <a:rPr lang="zh-CN" altLang="en-US" sz="1800" smtClean="0"/>
              <a:t>信息，公交上的</a:t>
            </a:r>
            <a:r>
              <a:rPr lang="en-US" altLang="zh-CN" sz="1800" smtClean="0"/>
              <a:t>WiFi</a:t>
            </a:r>
            <a:r>
              <a:rPr lang="zh-CN" altLang="en-US" sz="1800" smtClean="0"/>
              <a:t>扫描站牌发出</a:t>
            </a:r>
            <a:r>
              <a:rPr lang="en-US" altLang="zh-CN" sz="1800" smtClean="0"/>
              <a:t>WiFi</a:t>
            </a:r>
            <a:r>
              <a:rPr lang="zh-CN" altLang="en-US" sz="1800" smtClean="0"/>
              <a:t>信息所自带的</a:t>
            </a:r>
            <a:r>
              <a:rPr lang="en-US" altLang="zh-CN" sz="1800" smtClean="0"/>
              <a:t>rssi</a:t>
            </a:r>
            <a:r>
              <a:rPr lang="zh-CN" altLang="en-US" sz="1800" smtClean="0"/>
              <a:t>参数来进行到站信息的确认。</a:t>
            </a:r>
            <a:endParaRPr lang="en-US" altLang="zh-CN" sz="1800" smtClean="0"/>
          </a:p>
          <a:p>
            <a:pPr marL="0" indent="0">
              <a:buNone/>
            </a:pPr>
            <a:r>
              <a:rPr lang="en-US" altLang="zh-CN" sz="1800"/>
              <a:t> </a:t>
            </a:r>
            <a:r>
              <a:rPr lang="en-US" altLang="zh-CN" sz="1800" smtClean="0"/>
              <a:t>       </a:t>
            </a:r>
            <a:r>
              <a:rPr lang="zh-CN" altLang="en-US" sz="1800" smtClean="0"/>
              <a:t>这种方式的优点有：</a:t>
            </a:r>
            <a:endParaRPr lang="en-US" altLang="zh-CN" sz="1800" smtClean="0"/>
          </a:p>
          <a:p>
            <a:pPr marL="0" indent="0">
              <a:buNone/>
            </a:pPr>
            <a:r>
              <a:rPr lang="en-US" altLang="zh-CN" sz="1800"/>
              <a:t> </a:t>
            </a:r>
            <a:r>
              <a:rPr lang="en-US" altLang="zh-CN" sz="1800" smtClean="0"/>
              <a:t>       1. </a:t>
            </a:r>
            <a:r>
              <a:rPr lang="zh-CN" altLang="en-US" sz="1800" smtClean="0"/>
              <a:t>节约成本，和</a:t>
            </a:r>
            <a:r>
              <a:rPr lang="en-US" altLang="zh-CN" sz="1800" smtClean="0"/>
              <a:t>GPS</a:t>
            </a:r>
            <a:r>
              <a:rPr lang="zh-CN" altLang="en-US" sz="1800" smtClean="0"/>
              <a:t>相比，使用</a:t>
            </a:r>
            <a:r>
              <a:rPr lang="en-US" altLang="zh-CN" sz="1800" smtClean="0"/>
              <a:t>WiFi</a:t>
            </a:r>
            <a:r>
              <a:rPr lang="zh-CN" altLang="en-US" sz="1800" smtClean="0"/>
              <a:t>模块来进行车辆到站信息的确认可以降低成本并且提高</a:t>
            </a:r>
            <a:r>
              <a:rPr lang="en-US" altLang="zh-CN" sz="1800" smtClean="0"/>
              <a:t>WiFi</a:t>
            </a:r>
            <a:r>
              <a:rPr lang="zh-CN" altLang="en-US" sz="1800" smtClean="0"/>
              <a:t>的利用率；</a:t>
            </a:r>
            <a:endParaRPr lang="en-US" altLang="zh-CN" sz="1800" smtClean="0"/>
          </a:p>
          <a:p>
            <a:pPr marL="0" indent="0">
              <a:buNone/>
            </a:pPr>
            <a:r>
              <a:rPr lang="en-US" altLang="zh-CN" sz="1800"/>
              <a:t> </a:t>
            </a:r>
            <a:r>
              <a:rPr lang="en-US" altLang="zh-CN" sz="1800" smtClean="0"/>
              <a:t>       2. </a:t>
            </a:r>
            <a:r>
              <a:rPr lang="zh-CN" altLang="en-US" sz="1800" smtClean="0"/>
              <a:t>实时性高，通过对</a:t>
            </a:r>
            <a:r>
              <a:rPr lang="en-US" altLang="zh-CN" sz="1800" smtClean="0"/>
              <a:t>WiFi</a:t>
            </a:r>
            <a:r>
              <a:rPr lang="zh-CN" altLang="en-US" sz="1800" smtClean="0"/>
              <a:t>所发出的</a:t>
            </a:r>
            <a:r>
              <a:rPr lang="en-US" altLang="zh-CN" sz="1800" smtClean="0"/>
              <a:t>rssi</a:t>
            </a:r>
            <a:r>
              <a:rPr lang="zh-CN" altLang="en-US" sz="1800" smtClean="0"/>
              <a:t>参数的处理，我们可以实现的车辆到站信息确认的高实时性。</a:t>
            </a:r>
            <a:endParaRPr lang="en-US" altLang="zh-CN" sz="1800" smtClean="0"/>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8800" y="1676400"/>
            <a:ext cx="2057400" cy="205740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1000" y="1495066"/>
            <a:ext cx="3581975" cy="2238734"/>
          </a:xfrm>
          <a:prstGeom prst="rect">
            <a:avLst/>
          </a:prstGeom>
        </p:spPr>
      </p:pic>
    </p:spTree>
    <p:extLst>
      <p:ext uri="{BB962C8B-B14F-4D97-AF65-F5344CB8AC3E}">
        <p14:creationId xmlns:p14="http://schemas.microsoft.com/office/powerpoint/2010/main" val="9826859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lstStyle/>
          <a:p>
            <a:r>
              <a:rPr lang="zh-CN" altLang="en-US" dirty="0" smtClean="0"/>
              <a:t>难点</a:t>
            </a:r>
            <a:endParaRPr lang="en-US" dirty="0"/>
          </a:p>
        </p:txBody>
      </p:sp>
      <p:sp>
        <p:nvSpPr>
          <p:cNvPr id="1796099" name="Rectangle 3"/>
          <p:cNvSpPr>
            <a:spLocks noGrp="1" noChangeArrowheads="1"/>
          </p:cNvSpPr>
          <p:nvPr>
            <p:ph idx="1"/>
          </p:nvPr>
        </p:nvSpPr>
        <p:spPr>
          <a:xfrm>
            <a:off x="457200" y="1211574"/>
            <a:ext cx="8229600" cy="5051113"/>
          </a:xfrm>
        </p:spPr>
        <p:txBody>
          <a:bodyPr/>
          <a:lstStyle/>
          <a:p>
            <a:pPr marL="0" indent="0">
              <a:buNone/>
            </a:pPr>
            <a:r>
              <a:rPr lang="zh-CN" altLang="en-US" sz="2400"/>
              <a:t>三</a:t>
            </a:r>
            <a:r>
              <a:rPr lang="zh-CN" altLang="en-US" sz="2400" smtClean="0"/>
              <a:t>、</a:t>
            </a:r>
            <a:r>
              <a:rPr lang="zh-CN" altLang="en-US" sz="2400" smtClean="0"/>
              <a:t>车载人数拥挤程度的判定</a:t>
            </a:r>
            <a:endParaRPr lang="en-US" altLang="zh-CN" sz="1800" smtClean="0"/>
          </a:p>
          <a:p>
            <a:pPr marL="0" indent="0">
              <a:buNone/>
            </a:pPr>
            <a:endParaRPr lang="en-US" altLang="zh-CN" sz="1800"/>
          </a:p>
          <a:p>
            <a:pPr marL="0" indent="0">
              <a:buNone/>
            </a:pPr>
            <a:endParaRPr lang="en-US" altLang="zh-CN" sz="1800" smtClean="0"/>
          </a:p>
          <a:p>
            <a:pPr marL="0" indent="0">
              <a:buNone/>
            </a:pPr>
            <a:r>
              <a:rPr lang="zh-CN" altLang="en-US" sz="1800" smtClean="0"/>
              <a:t>                                                                       存在</a:t>
            </a:r>
            <a:r>
              <a:rPr lang="zh-CN" altLang="en-US" sz="1800"/>
              <a:t>的</a:t>
            </a:r>
            <a:r>
              <a:rPr lang="zh-CN" altLang="en-US" sz="1800" smtClean="0"/>
              <a:t>问题：</a:t>
            </a:r>
            <a:endParaRPr lang="en-US" altLang="zh-CN" sz="1800" smtClean="0"/>
          </a:p>
          <a:p>
            <a:pPr marL="0" indent="0">
              <a:buNone/>
            </a:pPr>
            <a:r>
              <a:rPr lang="zh-CN" altLang="en-US" sz="1800" smtClean="0"/>
              <a:t>                                                                       成本</a:t>
            </a:r>
            <a:r>
              <a:rPr lang="zh-CN" altLang="en-US" sz="1800"/>
              <a:t>较高，且图像数据的处理</a:t>
            </a:r>
            <a:r>
              <a:rPr lang="zh-CN" altLang="en-US" sz="1800" smtClean="0"/>
              <a:t>较为                                                                          </a:t>
            </a:r>
            <a:endParaRPr lang="en-US" altLang="zh-CN" sz="1800" smtClean="0"/>
          </a:p>
          <a:p>
            <a:pPr marL="0" indent="0">
              <a:buNone/>
            </a:pPr>
            <a:r>
              <a:rPr lang="en-US" altLang="zh-CN" sz="1800"/>
              <a:t> </a:t>
            </a:r>
            <a:r>
              <a:rPr lang="en-US" altLang="zh-CN" sz="1800" smtClean="0"/>
              <a:t>                                                                      </a:t>
            </a:r>
            <a:r>
              <a:rPr lang="zh-CN" altLang="en-US" sz="1800" smtClean="0"/>
              <a:t>复杂。</a:t>
            </a:r>
            <a:endParaRPr lang="en-US" altLang="zh-CN" sz="1800" smtClean="0"/>
          </a:p>
          <a:p>
            <a:pPr marL="0" indent="0">
              <a:buNone/>
            </a:pPr>
            <a:r>
              <a:rPr lang="en-US" altLang="zh-CN" sz="1800"/>
              <a:t> </a:t>
            </a:r>
            <a:r>
              <a:rPr lang="en-US" altLang="zh-CN" sz="1800" smtClean="0"/>
              <a:t>                    </a:t>
            </a:r>
            <a:r>
              <a:rPr lang="zh-CN" altLang="en-US" sz="1800" smtClean="0"/>
              <a:t>人脸识别系统         </a:t>
            </a:r>
            <a:endParaRPr lang="en-US" altLang="zh-CN" sz="1800" smtClean="0"/>
          </a:p>
          <a:p>
            <a:pPr marL="0" indent="0">
              <a:buNone/>
            </a:pPr>
            <a:endParaRPr lang="en-US" altLang="zh-CN" sz="1800"/>
          </a:p>
          <a:p>
            <a:pPr marL="0" indent="0">
              <a:buNone/>
            </a:pPr>
            <a:endParaRPr lang="en-US" altLang="zh-CN" sz="1800" smtClean="0"/>
          </a:p>
          <a:p>
            <a:pPr marL="0" indent="0">
              <a:buNone/>
            </a:pPr>
            <a:r>
              <a:rPr lang="zh-CN" altLang="en-US" sz="1800" smtClean="0"/>
              <a:t>红外对射模块的优点：</a:t>
            </a:r>
            <a:endParaRPr lang="en-US" altLang="zh-CN" sz="1800" smtClean="0"/>
          </a:p>
          <a:p>
            <a:pPr marL="0" indent="0">
              <a:buNone/>
            </a:pPr>
            <a:r>
              <a:rPr lang="en-US" altLang="zh-CN" sz="1800"/>
              <a:t> </a:t>
            </a:r>
            <a:r>
              <a:rPr lang="en-US" altLang="zh-CN" sz="1800" smtClean="0"/>
              <a:t>1. </a:t>
            </a:r>
            <a:r>
              <a:rPr lang="zh-CN" altLang="en-US" sz="1800" smtClean="0"/>
              <a:t>成本低，相对于摄像头，红外对射模块的</a:t>
            </a:r>
            <a:endParaRPr lang="en-US" altLang="zh-CN" sz="1800" smtClean="0"/>
          </a:p>
          <a:p>
            <a:pPr marL="0" indent="0">
              <a:buNone/>
            </a:pPr>
            <a:r>
              <a:rPr lang="zh-CN" altLang="en-US" sz="1800" smtClean="0"/>
              <a:t>成本可不计；                                                              </a:t>
            </a:r>
            <a:endParaRPr lang="en-US" altLang="zh-CN" sz="1800" smtClean="0"/>
          </a:p>
          <a:p>
            <a:pPr marL="0" indent="0">
              <a:buNone/>
            </a:pPr>
            <a:r>
              <a:rPr lang="en-US" altLang="zh-CN" sz="1800"/>
              <a:t> </a:t>
            </a:r>
            <a:r>
              <a:rPr lang="en-US" altLang="zh-CN" sz="1800" smtClean="0"/>
              <a:t>2. </a:t>
            </a:r>
            <a:r>
              <a:rPr lang="zh-CN" altLang="en-US" sz="1800" smtClean="0"/>
              <a:t>功能简单有效，对数据的处理更加简洁高效。                    红外对射                                          </a:t>
            </a:r>
            <a:endParaRPr lang="en-US" altLang="zh-CN" sz="1800" smtClean="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2057400"/>
            <a:ext cx="4320000" cy="1357894"/>
          </a:xfrm>
          <a:prstGeom prst="rect">
            <a:avLst/>
          </a:prstGeom>
        </p:spPr>
      </p:pic>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77000" y="4038600"/>
            <a:ext cx="1440000" cy="1440000"/>
          </a:xfrm>
          <a:prstGeom prst="rect">
            <a:avLst/>
          </a:prstGeom>
        </p:spPr>
      </p:pic>
    </p:spTree>
    <p:extLst>
      <p:ext uri="{BB962C8B-B14F-4D97-AF65-F5344CB8AC3E}">
        <p14:creationId xmlns:p14="http://schemas.microsoft.com/office/powerpoint/2010/main" val="28520791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lstStyle/>
          <a:p>
            <a:r>
              <a:rPr lang="zh-CN" altLang="en-US" dirty="0" smtClean="0"/>
              <a:t>创新点</a:t>
            </a:r>
            <a:endParaRPr lang="en-US" dirty="0"/>
          </a:p>
        </p:txBody>
      </p:sp>
      <p:sp>
        <p:nvSpPr>
          <p:cNvPr id="1796099" name="Rectangle 3"/>
          <p:cNvSpPr>
            <a:spLocks noGrp="1" noChangeArrowheads="1"/>
          </p:cNvSpPr>
          <p:nvPr>
            <p:ph idx="1"/>
          </p:nvPr>
        </p:nvSpPr>
        <p:spPr/>
        <p:txBody>
          <a:bodyPr/>
          <a:lstStyle/>
          <a:p>
            <a:r>
              <a:rPr lang="zh-CN" altLang="en-US" sz="2400" dirty="0" smtClean="0"/>
              <a:t>一、智能公交站牌显示选择</a:t>
            </a:r>
            <a:endParaRPr lang="en-US" sz="2000" dirty="0" smtClean="0"/>
          </a:p>
          <a:p>
            <a:pPr marL="288925" lvl="1" indent="0">
              <a:buNone/>
            </a:pPr>
            <a:endParaRPr lang="en-GB" sz="20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smtClean="0"/>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600" y="2209800"/>
            <a:ext cx="2029778" cy="264394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7800" y="1676400"/>
            <a:ext cx="3200400" cy="3200400"/>
          </a:xfrm>
          <a:prstGeom prst="rect">
            <a:avLst/>
          </a:prstGeom>
        </p:spPr>
      </p:pic>
      <p:cxnSp>
        <p:nvCxnSpPr>
          <p:cNvPr id="6" name="直接箭头连接符 5"/>
          <p:cNvCxnSpPr>
            <a:stCxn id="3" idx="3"/>
          </p:cNvCxnSpPr>
          <p:nvPr/>
        </p:nvCxnSpPr>
        <p:spPr>
          <a:xfrm>
            <a:off x="3401378" y="3531772"/>
            <a:ext cx="18564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066800" y="5105400"/>
            <a:ext cx="7315200" cy="646331"/>
          </a:xfrm>
          <a:prstGeom prst="rect">
            <a:avLst/>
          </a:prstGeom>
          <a:noFill/>
        </p:spPr>
        <p:txBody>
          <a:bodyPr wrap="square" rtlCol="0">
            <a:spAutoFit/>
          </a:bodyPr>
          <a:lstStyle/>
          <a:p>
            <a:pPr algn="r"/>
            <a:r>
              <a:rPr lang="en-US" altLang="zh-CN" dirty="0" smtClean="0"/>
              <a:t>LCD</a:t>
            </a:r>
            <a:r>
              <a:rPr lang="zh-CN" altLang="en-US" dirty="0" smtClean="0"/>
              <a:t>成本高，驱动复杂                                      全彩</a:t>
            </a:r>
            <a:r>
              <a:rPr lang="en-US" altLang="zh-CN" dirty="0" smtClean="0"/>
              <a:t>LED RGB</a:t>
            </a:r>
            <a:r>
              <a:rPr lang="zh-CN" altLang="en-US" dirty="0" smtClean="0"/>
              <a:t>成本低且                                           显示直观，更满足设计要求</a:t>
            </a:r>
            <a:endParaRPr lang="zh-CN" altLang="en-US" dirty="0"/>
          </a:p>
        </p:txBody>
      </p:sp>
    </p:spTree>
    <p:extLst>
      <p:ext uri="{BB962C8B-B14F-4D97-AF65-F5344CB8AC3E}">
        <p14:creationId xmlns:p14="http://schemas.microsoft.com/office/powerpoint/2010/main" val="28218405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lstStyle/>
          <a:p>
            <a:r>
              <a:rPr lang="zh-CN" altLang="en-US" dirty="0"/>
              <a:t>创新点</a:t>
            </a:r>
            <a:endParaRPr lang="en-US" dirty="0"/>
          </a:p>
        </p:txBody>
      </p:sp>
      <p:sp>
        <p:nvSpPr>
          <p:cNvPr id="1796099" name="Rectangle 3"/>
          <p:cNvSpPr>
            <a:spLocks noGrp="1" noChangeArrowheads="1"/>
          </p:cNvSpPr>
          <p:nvPr>
            <p:ph idx="1"/>
          </p:nvPr>
        </p:nvSpPr>
        <p:spPr/>
        <p:txBody>
          <a:bodyPr/>
          <a:lstStyle/>
          <a:p>
            <a:r>
              <a:rPr lang="zh-CN" altLang="en-US" sz="2400" dirty="0" smtClean="0"/>
              <a:t>二、</a:t>
            </a:r>
            <a:r>
              <a:rPr lang="zh-CN" altLang="zh-CN" sz="2400" dirty="0" smtClean="0"/>
              <a:t>公交</a:t>
            </a:r>
            <a:r>
              <a:rPr lang="zh-CN" altLang="zh-CN" sz="2400" dirty="0"/>
              <a:t>车和公交站牌之间使用</a:t>
            </a:r>
            <a:r>
              <a:rPr lang="en-US" altLang="zh-CN" sz="2400" dirty="0"/>
              <a:t>WiFi</a:t>
            </a:r>
            <a:r>
              <a:rPr lang="zh-CN" altLang="zh-CN" sz="2400" dirty="0"/>
              <a:t>和机智云通信，不受</a:t>
            </a:r>
            <a:r>
              <a:rPr lang="zh-CN" altLang="zh-CN" sz="2400" dirty="0" smtClean="0"/>
              <a:t>距离</a:t>
            </a:r>
            <a:r>
              <a:rPr lang="zh-CN" altLang="en-US" sz="2400" dirty="0"/>
              <a:t>限制</a:t>
            </a:r>
            <a:r>
              <a:rPr lang="zh-CN" altLang="zh-CN" sz="2400" smtClean="0"/>
              <a:t>，实时通信</a:t>
            </a:r>
            <a:r>
              <a:rPr lang="zh-CN" altLang="en-US" sz="2400"/>
              <a:t>，</a:t>
            </a:r>
            <a:endParaRPr lang="en-US" altLang="zh-CN" sz="2400" smtClean="0"/>
          </a:p>
          <a:p>
            <a:pPr marL="0" indent="0">
              <a:buNone/>
            </a:pPr>
            <a:r>
              <a:rPr lang="zh-CN" altLang="en-US" sz="2400" smtClean="0"/>
              <a:t>  并且可以降低成本。</a:t>
            </a:r>
            <a:endParaRPr lang="zh-CN" altLang="zh-CN" sz="2400" smtClean="0"/>
          </a:p>
          <a:p>
            <a:pPr marL="288925" lvl="1" indent="0">
              <a:buNone/>
            </a:pPr>
            <a:endParaRPr lang="en-GB" sz="20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a:p>
            <a:pPr marL="568325" lvl="2" indent="0">
              <a:buNone/>
            </a:pPr>
            <a:r>
              <a:rPr lang="en-US" altLang="zh-CN" sz="1800" dirty="0" err="1" smtClean="0"/>
              <a:t>WiFi</a:t>
            </a:r>
            <a:r>
              <a:rPr lang="zh-CN" altLang="en-US" sz="1800" dirty="0" smtClean="0"/>
              <a:t>和机智云之间</a:t>
            </a:r>
            <a:endParaRPr lang="en-US" altLang="zh-CN" sz="1800" dirty="0" smtClean="0"/>
          </a:p>
          <a:p>
            <a:pPr marL="568325" lvl="2" indent="0">
              <a:buNone/>
            </a:pPr>
            <a:r>
              <a:rPr lang="zh-CN" altLang="en-US" sz="1800" dirty="0" smtClean="0"/>
              <a:t>通过</a:t>
            </a:r>
            <a:r>
              <a:rPr lang="en-US" altLang="zh-CN" sz="1800" dirty="0" smtClean="0"/>
              <a:t>Internet</a:t>
            </a:r>
            <a:r>
              <a:rPr lang="zh-CN" altLang="en-US" sz="1800" dirty="0" smtClean="0"/>
              <a:t>通信</a:t>
            </a:r>
            <a:endParaRPr lang="en-US" altLang="zh-CN" sz="1800" dirty="0" smtClean="0"/>
          </a:p>
          <a:p>
            <a:pPr marL="568325" lvl="2" indent="0">
              <a:buNone/>
            </a:pPr>
            <a:endParaRPr lang="en-US" altLang="zh-CN" sz="1800" dirty="0" smtClean="0"/>
          </a:p>
        </p:txBody>
      </p:sp>
      <p:pic>
        <p:nvPicPr>
          <p:cNvPr id="3" name="图片 2"/>
          <p:cNvPicPr>
            <a:picLocks noChangeAspect="1"/>
          </p:cNvPicPr>
          <p:nvPr/>
        </p:nvPicPr>
        <p:blipFill>
          <a:blip r:embed="rId3"/>
          <a:stretch>
            <a:fillRect/>
          </a:stretch>
        </p:blipFill>
        <p:spPr>
          <a:xfrm>
            <a:off x="3505200" y="2057400"/>
            <a:ext cx="4791866" cy="4706499"/>
          </a:xfrm>
          <a:prstGeom prst="rect">
            <a:avLst/>
          </a:prstGeom>
        </p:spPr>
      </p:pic>
      <p:sp>
        <p:nvSpPr>
          <p:cNvPr id="4" name="文本框 3"/>
          <p:cNvSpPr txBox="1"/>
          <p:nvPr/>
        </p:nvSpPr>
        <p:spPr>
          <a:xfrm>
            <a:off x="685800" y="2819400"/>
            <a:ext cx="2438400" cy="400110"/>
          </a:xfrm>
          <a:prstGeom prst="rect">
            <a:avLst/>
          </a:prstGeom>
          <a:noFill/>
        </p:spPr>
        <p:txBody>
          <a:bodyPr wrap="square" rtlCol="0">
            <a:spAutoFit/>
          </a:bodyPr>
          <a:lstStyle/>
          <a:p>
            <a:r>
              <a:rPr lang="en-US" altLang="zh-CN" sz="2000" dirty="0" err="1" smtClean="0"/>
              <a:t>WiFi</a:t>
            </a:r>
            <a:r>
              <a:rPr lang="zh-CN" altLang="en-US" sz="2000" dirty="0" smtClean="0"/>
              <a:t>之间感应</a:t>
            </a:r>
            <a:r>
              <a:rPr lang="en-US" altLang="zh-CN" sz="2000" dirty="0" smtClean="0"/>
              <a:t>RSSI</a:t>
            </a:r>
            <a:endParaRPr lang="zh-CN" altLang="en-US" sz="2000" dirty="0"/>
          </a:p>
        </p:txBody>
      </p:sp>
      <p:cxnSp>
        <p:nvCxnSpPr>
          <p:cNvPr id="6" name="直接箭头连接符 5"/>
          <p:cNvCxnSpPr/>
          <p:nvPr/>
        </p:nvCxnSpPr>
        <p:spPr>
          <a:xfrm>
            <a:off x="2895600" y="2971800"/>
            <a:ext cx="1066800"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V="1">
            <a:off x="2895600" y="4724400"/>
            <a:ext cx="2514600"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59872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lstStyle/>
          <a:p>
            <a:r>
              <a:rPr lang="zh-CN" altLang="en-US" dirty="0" smtClean="0"/>
              <a:t>创新点</a:t>
            </a:r>
            <a:endParaRPr lang="en-US" dirty="0"/>
          </a:p>
        </p:txBody>
      </p:sp>
      <p:sp>
        <p:nvSpPr>
          <p:cNvPr id="1796099" name="Rectangle 3"/>
          <p:cNvSpPr>
            <a:spLocks noGrp="1" noChangeArrowheads="1"/>
          </p:cNvSpPr>
          <p:nvPr>
            <p:ph idx="1"/>
          </p:nvPr>
        </p:nvSpPr>
        <p:spPr/>
        <p:txBody>
          <a:bodyPr/>
          <a:lstStyle/>
          <a:p>
            <a:r>
              <a:rPr lang="zh-CN" altLang="en-US" sz="2400" dirty="0" smtClean="0"/>
              <a:t>三、红外对射模块模拟上车下车</a:t>
            </a:r>
            <a:endParaRPr lang="en-US" sz="2000" dirty="0" smtClean="0"/>
          </a:p>
          <a:p>
            <a:pPr marL="288925" lvl="1" indent="0">
              <a:buNone/>
            </a:pPr>
            <a:endParaRPr lang="en-GB" sz="20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smtClean="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527" y="2438400"/>
            <a:ext cx="3657600" cy="3657600"/>
          </a:xfrm>
          <a:prstGeom prst="rect">
            <a:avLst/>
          </a:prstGeom>
        </p:spPr>
      </p:pic>
      <p:sp>
        <p:nvSpPr>
          <p:cNvPr id="5" name="文本框 4"/>
          <p:cNvSpPr txBox="1"/>
          <p:nvPr/>
        </p:nvSpPr>
        <p:spPr>
          <a:xfrm>
            <a:off x="685800" y="2271714"/>
            <a:ext cx="4343400" cy="3200876"/>
          </a:xfrm>
          <a:prstGeom prst="rect">
            <a:avLst/>
          </a:prstGeom>
          <a:noFill/>
        </p:spPr>
        <p:txBody>
          <a:bodyPr wrap="square" rtlCol="0">
            <a:spAutoFit/>
          </a:bodyPr>
          <a:lstStyle/>
          <a:p>
            <a:r>
              <a:rPr lang="zh-CN" altLang="en-US" dirty="0" smtClean="0"/>
              <a:t>通过</a:t>
            </a:r>
            <a:r>
              <a:rPr lang="en-US" altLang="zh-CN" dirty="0" smtClean="0"/>
              <a:t>putty</a:t>
            </a:r>
            <a:r>
              <a:rPr lang="zh-CN" altLang="en-US" dirty="0" smtClean="0"/>
              <a:t>可以观测红外</a:t>
            </a:r>
            <a:r>
              <a:rPr lang="zh-CN" altLang="en-US" smtClean="0"/>
              <a:t>模块计数的结果</a:t>
            </a:r>
            <a:endParaRPr lang="en-US" altLang="zh-CN" dirty="0" smtClean="0"/>
          </a:p>
          <a:p>
            <a:endParaRPr lang="en-US" altLang="zh-CN" dirty="0"/>
          </a:p>
          <a:p>
            <a:endParaRPr lang="en-US" altLang="zh-CN" dirty="0" smtClean="0"/>
          </a:p>
          <a:p>
            <a:r>
              <a:rPr lang="zh-CN" altLang="en-US" sz="2000" dirty="0">
                <a:solidFill>
                  <a:schemeClr val="accent4"/>
                </a:solidFill>
              </a:rPr>
              <a:t>实际</a:t>
            </a:r>
            <a:r>
              <a:rPr lang="zh-CN" altLang="en-US" sz="2000" dirty="0" smtClean="0">
                <a:solidFill>
                  <a:schemeClr val="accent4"/>
                </a:solidFill>
              </a:rPr>
              <a:t>应用中</a:t>
            </a:r>
            <a:endParaRPr lang="en-US" altLang="zh-CN" sz="2000" dirty="0" smtClean="0">
              <a:solidFill>
                <a:schemeClr val="accent4"/>
              </a:solidFill>
            </a:endParaRPr>
          </a:p>
          <a:p>
            <a:endParaRPr lang="en-US" altLang="zh-CN" sz="2000" dirty="0" smtClean="0">
              <a:solidFill>
                <a:schemeClr val="accent4"/>
              </a:solidFill>
            </a:endParaRPr>
          </a:p>
          <a:p>
            <a:r>
              <a:rPr lang="zh-CN" altLang="en-US" dirty="0" smtClean="0"/>
              <a:t>装在公交车的前门和后门，用上车人数减去下车人数即为车载人数。</a:t>
            </a:r>
            <a:endParaRPr lang="en-US" altLang="zh-CN" dirty="0" smtClean="0"/>
          </a:p>
          <a:p>
            <a:endParaRPr lang="en-US" altLang="zh-CN" dirty="0" smtClean="0"/>
          </a:p>
          <a:p>
            <a:r>
              <a:rPr lang="zh-CN" altLang="en-US" dirty="0" smtClean="0"/>
              <a:t>对于只有一个门的公交车可以在门上装两个红外对射</a:t>
            </a:r>
            <a:r>
              <a:rPr lang="zh-CN" altLang="en-US" smtClean="0"/>
              <a:t>，通过两个</a:t>
            </a:r>
            <a:r>
              <a:rPr lang="zh-CN" altLang="en-US" dirty="0" smtClean="0"/>
              <a:t>模块的顺序来判断上车下车方向，完成计数</a:t>
            </a:r>
            <a:endParaRPr lang="zh-CN" altLang="en-US" dirty="0"/>
          </a:p>
        </p:txBody>
      </p:sp>
    </p:spTree>
    <p:extLst>
      <p:ext uri="{BB962C8B-B14F-4D97-AF65-F5344CB8AC3E}">
        <p14:creationId xmlns:p14="http://schemas.microsoft.com/office/powerpoint/2010/main" val="4130278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Agenda</a:t>
            </a:r>
            <a:endParaRPr lang="en-US" dirty="0"/>
          </a:p>
        </p:txBody>
      </p:sp>
      <p:sp>
        <p:nvSpPr>
          <p:cNvPr id="3" name="Text Placeholder 2"/>
          <p:cNvSpPr>
            <a:spLocks noGrp="1"/>
          </p:cNvSpPr>
          <p:nvPr>
            <p:ph type="body" sz="quarter" idx="10"/>
          </p:nvPr>
        </p:nvSpPr>
        <p:spPr/>
        <p:txBody>
          <a:bodyPr/>
          <a:lstStyle/>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项目概述</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难点与创新</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
            </a:pPr>
            <a:r>
              <a:rPr lang="zh-CN" altLang="en-US" dirty="0"/>
              <a:t>设计实现</a:t>
            </a:r>
            <a:endParaRPr lang="en-US" altLang="zh-CN" dirty="0"/>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测试结果</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总结展望</a:t>
            </a:r>
            <a:endParaRPr lang="en-US" altLang="zh-CN" dirty="0">
              <a:solidFill>
                <a:schemeClr val="bg1">
                  <a:lumMod val="75000"/>
                </a:schemeClr>
              </a:solidFill>
            </a:endParaRPr>
          </a:p>
        </p:txBody>
      </p:sp>
      <p:sp>
        <p:nvSpPr>
          <p:cNvPr id="4" name="AutoShape 131" descr="globe pic"/>
          <p:cNvSpPr>
            <a:spLocks noChangeArrowheads="1"/>
          </p:cNvSpPr>
          <p:nvPr/>
        </p:nvSpPr>
        <p:spPr bwMode="auto">
          <a:xfrm>
            <a:off x="5638800" y="2990849"/>
            <a:ext cx="2582567" cy="2419351"/>
          </a:xfrm>
          <a:prstGeom prst="roundRect">
            <a:avLst>
              <a:gd name="adj" fmla="val 0"/>
            </a:avLst>
          </a:prstGeom>
          <a:blipFill dpi="0" rotWithShape="1">
            <a:blip r:embed="rId2" cstate="print">
              <a:extLst>
                <a:ext uri="{28A0092B-C50C-407E-A947-70E740481C1C}">
                  <a14:useLocalDpi xmlns:a14="http://schemas.microsoft.com/office/drawing/2010/main" val="0"/>
                </a:ext>
              </a:extLst>
            </a:blip>
            <a:srcRect/>
            <a:stretch>
              <a:fillRect/>
            </a:stretch>
          </a:blipFill>
          <a:ln w="12700" algn="ctr">
            <a:solidFill>
              <a:schemeClr val="tx1"/>
            </a:solidFill>
            <a:round/>
            <a:headEnd/>
            <a:tailEnd/>
          </a:ln>
          <a:effectLst>
            <a:outerShdw blurRad="152400" dist="241300" dir="8100000" algn="r" rotWithShape="0">
              <a:prstClr val="black">
                <a:alpha val="28000"/>
              </a:prstClr>
            </a:outerShdw>
          </a:effectLst>
        </p:spPr>
        <p:txBody>
          <a:bodyPr wrap="none" anchor="ctr"/>
          <a:lstStyle/>
          <a:p>
            <a:pPr>
              <a:defRPr/>
            </a:pPr>
            <a:endParaRPr lang="en-US" sz="1400" kern="0" dirty="0">
              <a:solidFill>
                <a:sysClr val="windowText" lastClr="000000"/>
              </a:solidFill>
              <a:cs typeface="Arial" charset="0"/>
            </a:endParaRPr>
          </a:p>
        </p:txBody>
      </p:sp>
    </p:spTree>
    <p:extLst>
      <p:ext uri="{BB962C8B-B14F-4D97-AF65-F5344CB8AC3E}">
        <p14:creationId xmlns:p14="http://schemas.microsoft.com/office/powerpoint/2010/main" val="3569149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lstStyle/>
          <a:p>
            <a:r>
              <a:rPr lang="zh-CN" altLang="en-US" dirty="0" smtClean="0"/>
              <a:t>设计实现</a:t>
            </a:r>
            <a:endParaRPr lang="en-US" dirty="0"/>
          </a:p>
        </p:txBody>
      </p:sp>
      <p:sp>
        <p:nvSpPr>
          <p:cNvPr id="1796099" name="Rectangle 3"/>
          <p:cNvSpPr>
            <a:spLocks noGrp="1" noChangeArrowheads="1"/>
          </p:cNvSpPr>
          <p:nvPr>
            <p:ph idx="1"/>
          </p:nvPr>
        </p:nvSpPr>
        <p:spPr/>
        <p:txBody>
          <a:bodyPr/>
          <a:lstStyle/>
          <a:p>
            <a:r>
              <a:rPr lang="zh-CN" altLang="en-US" sz="2400" dirty="0" smtClean="0"/>
              <a:t>站牌硬件实现</a:t>
            </a:r>
            <a:endParaRPr lang="en-US" sz="2000" dirty="0" smtClean="0"/>
          </a:p>
          <a:p>
            <a:pPr marL="288925" lvl="1" indent="0">
              <a:buNone/>
            </a:pPr>
            <a:endParaRPr lang="en-GB" sz="20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r>
              <a:rPr lang="en-US" altLang="zh-CN" dirty="0" smtClean="0"/>
              <a:t>Pmod1</a:t>
            </a:r>
            <a:r>
              <a:rPr lang="zh-CN" altLang="zh-CN" dirty="0"/>
              <a:t>与</a:t>
            </a:r>
            <a:r>
              <a:rPr lang="en-US" altLang="zh-CN" dirty="0" err="1"/>
              <a:t>WiFi</a:t>
            </a:r>
            <a:r>
              <a:rPr lang="zh-CN" altLang="zh-CN" dirty="0" smtClean="0"/>
              <a:t>连接</a:t>
            </a:r>
            <a:r>
              <a:rPr lang="zh-CN" altLang="en-US" dirty="0" smtClean="0"/>
              <a:t>，与云端通信</a:t>
            </a:r>
            <a:endParaRPr lang="en-US" altLang="zh-CN" dirty="0" smtClean="0"/>
          </a:p>
          <a:p>
            <a:r>
              <a:rPr lang="en-US" altLang="zh-CN" dirty="0" smtClean="0"/>
              <a:t>Pmod2</a:t>
            </a:r>
            <a:r>
              <a:rPr lang="zh-CN" altLang="zh-CN" dirty="0"/>
              <a:t>，</a:t>
            </a:r>
            <a:r>
              <a:rPr lang="en-US" altLang="zh-CN" dirty="0" smtClean="0"/>
              <a:t>Pmod3</a:t>
            </a:r>
            <a:r>
              <a:rPr lang="zh-CN" altLang="en-US" dirty="0" smtClean="0"/>
              <a:t>，</a:t>
            </a:r>
            <a:r>
              <a:rPr lang="en-US" altLang="zh-CN" dirty="0" smtClean="0"/>
              <a:t>Pmod4</a:t>
            </a:r>
            <a:r>
              <a:rPr lang="zh-CN" altLang="zh-CN" dirty="0" smtClean="0"/>
              <a:t>接口</a:t>
            </a:r>
            <a:r>
              <a:rPr lang="zh-CN" altLang="en-US" dirty="0"/>
              <a:t>，</a:t>
            </a:r>
            <a:r>
              <a:rPr lang="en-US" altLang="zh-CN" dirty="0" smtClean="0"/>
              <a:t>Pmod5</a:t>
            </a:r>
            <a:r>
              <a:rPr lang="zh-CN" altLang="zh-CN" dirty="0" smtClean="0"/>
              <a:t>与</a:t>
            </a:r>
            <a:r>
              <a:rPr lang="en-US" altLang="zh-CN" dirty="0"/>
              <a:t>LED RGB</a:t>
            </a:r>
            <a:r>
              <a:rPr lang="zh-CN" altLang="zh-CN" dirty="0"/>
              <a:t>连接</a:t>
            </a:r>
            <a:r>
              <a:rPr lang="zh-CN" altLang="zh-CN" dirty="0" smtClean="0"/>
              <a:t>。</a:t>
            </a:r>
            <a:r>
              <a:rPr lang="zh-CN" altLang="en-US" dirty="0" smtClean="0"/>
              <a:t>用作显示</a:t>
            </a:r>
            <a:endParaRPr lang="en-US" altLang="zh-CN" dirty="0" smtClean="0"/>
          </a:p>
          <a:p>
            <a:r>
              <a:rPr lang="en-US" altLang="zh-CN" dirty="0" smtClean="0"/>
              <a:t>Pmod5</a:t>
            </a:r>
            <a:r>
              <a:rPr lang="zh-CN" altLang="zh-CN" dirty="0" smtClean="0"/>
              <a:t>与</a:t>
            </a:r>
            <a:r>
              <a:rPr lang="en-US" altLang="zh-CN" dirty="0" err="1" smtClean="0"/>
              <a:t>WiFi</a:t>
            </a:r>
            <a:r>
              <a:rPr lang="zh-CN" altLang="zh-CN" dirty="0" smtClean="0"/>
              <a:t>连接</a:t>
            </a:r>
            <a:r>
              <a:rPr lang="zh-CN" altLang="en-US" dirty="0" smtClean="0"/>
              <a:t>，扫描</a:t>
            </a:r>
            <a:r>
              <a:rPr lang="en-US" altLang="zh-CN" dirty="0"/>
              <a:t>RSSI</a:t>
            </a:r>
            <a:r>
              <a:rPr lang="zh-CN" altLang="zh-CN" dirty="0" smtClean="0"/>
              <a:t>。</a:t>
            </a:r>
            <a:endParaRPr lang="en-US" altLang="zh-CN" sz="1800" dirty="0" smtClean="0"/>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3200" y="304800"/>
            <a:ext cx="5588000" cy="4191000"/>
          </a:xfrm>
          <a:prstGeom prst="rect">
            <a:avLst/>
          </a:prstGeom>
        </p:spPr>
      </p:pic>
      <p:cxnSp>
        <p:nvCxnSpPr>
          <p:cNvPr id="6" name="直接箭头连接符 5"/>
          <p:cNvCxnSpPr/>
          <p:nvPr/>
        </p:nvCxnSpPr>
        <p:spPr>
          <a:xfrm flipV="1">
            <a:off x="4343400" y="3505200"/>
            <a:ext cx="609600" cy="53340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7" name="文本框 6"/>
          <p:cNvSpPr txBox="1"/>
          <p:nvPr/>
        </p:nvSpPr>
        <p:spPr>
          <a:xfrm>
            <a:off x="3886200" y="4191000"/>
            <a:ext cx="1066800" cy="369332"/>
          </a:xfrm>
          <a:prstGeom prst="rect">
            <a:avLst/>
          </a:prstGeom>
          <a:noFill/>
        </p:spPr>
        <p:txBody>
          <a:bodyPr wrap="square" rtlCol="0">
            <a:spAutoFit/>
          </a:bodyPr>
          <a:lstStyle/>
          <a:p>
            <a:r>
              <a:rPr lang="en-US" altLang="zh-CN" dirty="0" smtClean="0">
                <a:solidFill>
                  <a:srgbClr val="FF0000"/>
                </a:solidFill>
              </a:rPr>
              <a:t>Pmod1</a:t>
            </a:r>
            <a:endParaRPr lang="zh-CN" altLang="en-US" dirty="0">
              <a:solidFill>
                <a:srgbClr val="FF0000"/>
              </a:solidFill>
            </a:endParaRPr>
          </a:p>
        </p:txBody>
      </p:sp>
      <p:cxnSp>
        <p:nvCxnSpPr>
          <p:cNvPr id="9" name="直接箭头连接符 8"/>
          <p:cNvCxnSpPr/>
          <p:nvPr/>
        </p:nvCxnSpPr>
        <p:spPr>
          <a:xfrm flipV="1">
            <a:off x="2362200" y="2895600"/>
            <a:ext cx="2590800" cy="22860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3" name="文本框 12"/>
          <p:cNvSpPr txBox="1"/>
          <p:nvPr/>
        </p:nvSpPr>
        <p:spPr>
          <a:xfrm>
            <a:off x="1676400" y="3142422"/>
            <a:ext cx="1066800" cy="369332"/>
          </a:xfrm>
          <a:prstGeom prst="rect">
            <a:avLst/>
          </a:prstGeom>
          <a:noFill/>
        </p:spPr>
        <p:txBody>
          <a:bodyPr wrap="square" rtlCol="0">
            <a:spAutoFit/>
          </a:bodyPr>
          <a:lstStyle/>
          <a:p>
            <a:r>
              <a:rPr lang="en-US" altLang="zh-CN" dirty="0" smtClean="0">
                <a:solidFill>
                  <a:srgbClr val="FF0000"/>
                </a:solidFill>
              </a:rPr>
              <a:t>Pmod2</a:t>
            </a:r>
            <a:endParaRPr lang="zh-CN" altLang="en-US" dirty="0">
              <a:solidFill>
                <a:srgbClr val="FF0000"/>
              </a:solidFill>
            </a:endParaRPr>
          </a:p>
        </p:txBody>
      </p:sp>
      <p:cxnSp>
        <p:nvCxnSpPr>
          <p:cNvPr id="11" name="直接箭头连接符 10"/>
          <p:cNvCxnSpPr/>
          <p:nvPr/>
        </p:nvCxnSpPr>
        <p:spPr>
          <a:xfrm flipV="1">
            <a:off x="1676400" y="2278374"/>
            <a:ext cx="3276600" cy="12192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6" name="文本框 15"/>
          <p:cNvSpPr txBox="1"/>
          <p:nvPr/>
        </p:nvSpPr>
        <p:spPr>
          <a:xfrm>
            <a:off x="685800" y="2217363"/>
            <a:ext cx="1066800" cy="369332"/>
          </a:xfrm>
          <a:prstGeom prst="rect">
            <a:avLst/>
          </a:prstGeom>
          <a:noFill/>
        </p:spPr>
        <p:txBody>
          <a:bodyPr wrap="square" rtlCol="0">
            <a:spAutoFit/>
          </a:bodyPr>
          <a:lstStyle/>
          <a:p>
            <a:r>
              <a:rPr lang="en-US" altLang="zh-CN" dirty="0" smtClean="0">
                <a:solidFill>
                  <a:srgbClr val="FF0000"/>
                </a:solidFill>
              </a:rPr>
              <a:t>Pmod3</a:t>
            </a:r>
            <a:endParaRPr lang="zh-CN" altLang="en-US" dirty="0">
              <a:solidFill>
                <a:srgbClr val="FF0000"/>
              </a:solidFill>
            </a:endParaRPr>
          </a:p>
        </p:txBody>
      </p:sp>
      <p:cxnSp>
        <p:nvCxnSpPr>
          <p:cNvPr id="15" name="直接箭头连接符 14"/>
          <p:cNvCxnSpPr/>
          <p:nvPr/>
        </p:nvCxnSpPr>
        <p:spPr>
          <a:xfrm>
            <a:off x="3429000" y="1363974"/>
            <a:ext cx="990600" cy="31242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9" name="文本框 18"/>
          <p:cNvSpPr txBox="1"/>
          <p:nvPr/>
        </p:nvSpPr>
        <p:spPr>
          <a:xfrm>
            <a:off x="2651438" y="992913"/>
            <a:ext cx="1066800" cy="369332"/>
          </a:xfrm>
          <a:prstGeom prst="rect">
            <a:avLst/>
          </a:prstGeom>
          <a:noFill/>
        </p:spPr>
        <p:txBody>
          <a:bodyPr wrap="square" rtlCol="0">
            <a:spAutoFit/>
          </a:bodyPr>
          <a:lstStyle/>
          <a:p>
            <a:r>
              <a:rPr lang="en-US" altLang="zh-CN" dirty="0" smtClean="0">
                <a:solidFill>
                  <a:srgbClr val="FF0000"/>
                </a:solidFill>
              </a:rPr>
              <a:t>Pmod4</a:t>
            </a:r>
            <a:endParaRPr lang="zh-CN" altLang="en-US" dirty="0">
              <a:solidFill>
                <a:srgbClr val="FF0000"/>
              </a:solidFill>
            </a:endParaRPr>
          </a:p>
        </p:txBody>
      </p:sp>
      <p:cxnSp>
        <p:nvCxnSpPr>
          <p:cNvPr id="18" name="直接箭头连接符 17"/>
          <p:cNvCxnSpPr/>
          <p:nvPr/>
        </p:nvCxnSpPr>
        <p:spPr>
          <a:xfrm>
            <a:off x="4648200" y="640074"/>
            <a:ext cx="914400" cy="53750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2" name="文本框 21"/>
          <p:cNvSpPr txBox="1"/>
          <p:nvPr/>
        </p:nvSpPr>
        <p:spPr>
          <a:xfrm>
            <a:off x="3810000" y="347306"/>
            <a:ext cx="1066800" cy="369332"/>
          </a:xfrm>
          <a:prstGeom prst="rect">
            <a:avLst/>
          </a:prstGeom>
          <a:noFill/>
        </p:spPr>
        <p:txBody>
          <a:bodyPr wrap="square" rtlCol="0">
            <a:spAutoFit/>
          </a:bodyPr>
          <a:lstStyle/>
          <a:p>
            <a:r>
              <a:rPr lang="en-US" altLang="zh-CN" dirty="0" smtClean="0">
                <a:solidFill>
                  <a:srgbClr val="FF0000"/>
                </a:solidFill>
              </a:rPr>
              <a:t>Pmod5</a:t>
            </a:r>
            <a:endParaRPr lang="zh-CN" altLang="en-US" dirty="0">
              <a:solidFill>
                <a:srgbClr val="FF0000"/>
              </a:solidFill>
            </a:endParaRPr>
          </a:p>
        </p:txBody>
      </p:sp>
    </p:spTree>
    <p:extLst>
      <p:ext uri="{BB962C8B-B14F-4D97-AF65-F5344CB8AC3E}">
        <p14:creationId xmlns:p14="http://schemas.microsoft.com/office/powerpoint/2010/main" val="17206998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lstStyle/>
          <a:p>
            <a:r>
              <a:rPr lang="zh-CN" altLang="en-US" dirty="0" smtClean="0"/>
              <a:t>设计实现</a:t>
            </a:r>
            <a:endParaRPr lang="en-US" dirty="0"/>
          </a:p>
        </p:txBody>
      </p:sp>
      <p:sp>
        <p:nvSpPr>
          <p:cNvPr id="1796099" name="Rectangle 3"/>
          <p:cNvSpPr>
            <a:spLocks noGrp="1" noChangeArrowheads="1"/>
          </p:cNvSpPr>
          <p:nvPr>
            <p:ph idx="1"/>
          </p:nvPr>
        </p:nvSpPr>
        <p:spPr/>
        <p:txBody>
          <a:bodyPr/>
          <a:lstStyle/>
          <a:p>
            <a:r>
              <a:rPr lang="zh-CN" altLang="en-US" sz="2400" dirty="0" smtClean="0"/>
              <a:t>站牌软件实现</a:t>
            </a:r>
            <a:endParaRPr lang="en-US" sz="2000" dirty="0" smtClean="0"/>
          </a:p>
          <a:p>
            <a:pPr marL="288925" lvl="1" indent="0">
              <a:buNone/>
            </a:pPr>
            <a:endParaRPr lang="en-GB" sz="20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p:txBody>
      </p:sp>
      <p:sp>
        <p:nvSpPr>
          <p:cNvPr id="3" name="Rectangle 2"/>
          <p:cNvSpPr>
            <a:spLocks noChangeArrowheads="1"/>
          </p:cNvSpPr>
          <p:nvPr/>
        </p:nvSpPr>
        <p:spPr bwMode="auto">
          <a:xfrm>
            <a:off x="1676400" y="381000"/>
            <a:ext cx="10474052" cy="46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2589468654"/>
              </p:ext>
            </p:extLst>
          </p:nvPr>
        </p:nvGraphicFramePr>
        <p:xfrm>
          <a:off x="1676400" y="381000"/>
          <a:ext cx="6400800" cy="6007261"/>
        </p:xfrm>
        <a:graphic>
          <a:graphicData uri="http://schemas.openxmlformats.org/presentationml/2006/ole">
            <mc:AlternateContent xmlns:mc="http://schemas.openxmlformats.org/markup-compatibility/2006">
              <mc:Choice xmlns:v="urn:schemas-microsoft-com:vml" Requires="v">
                <p:oleObj spid="_x0000_s1034" r:id="rId4" imgW="6915240" imgH="6486525" progId="Visio.Drawing.15">
                  <p:embed/>
                </p:oleObj>
              </mc:Choice>
              <mc:Fallback>
                <p:oleObj r:id="rId4" imgW="6915240" imgH="6486525"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381000"/>
                        <a:ext cx="6400800" cy="6007261"/>
                      </a:xfrm>
                      <a:prstGeom prst="rect">
                        <a:avLst/>
                      </a:prstGeom>
                      <a:noFill/>
                    </p:spPr>
                  </p:pic>
                </p:oleObj>
              </mc:Fallback>
            </mc:AlternateContent>
          </a:graphicData>
        </a:graphic>
      </p:graphicFrame>
    </p:spTree>
    <p:extLst>
      <p:ext uri="{BB962C8B-B14F-4D97-AF65-F5344CB8AC3E}">
        <p14:creationId xmlns:p14="http://schemas.microsoft.com/office/powerpoint/2010/main" val="22563419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lstStyle/>
          <a:p>
            <a:r>
              <a:rPr lang="zh-CN" altLang="en-US" dirty="0" smtClean="0"/>
              <a:t>设计实现</a:t>
            </a:r>
            <a:endParaRPr lang="en-US" dirty="0"/>
          </a:p>
        </p:txBody>
      </p:sp>
      <p:sp>
        <p:nvSpPr>
          <p:cNvPr id="1796099" name="Rectangle 3"/>
          <p:cNvSpPr>
            <a:spLocks noGrp="1" noChangeArrowheads="1"/>
          </p:cNvSpPr>
          <p:nvPr>
            <p:ph idx="1"/>
          </p:nvPr>
        </p:nvSpPr>
        <p:spPr/>
        <p:txBody>
          <a:bodyPr/>
          <a:lstStyle/>
          <a:p>
            <a:r>
              <a:rPr lang="zh-CN" altLang="en-US" sz="2400" dirty="0"/>
              <a:t>公交车</a:t>
            </a:r>
            <a:r>
              <a:rPr lang="zh-CN" altLang="en-US" sz="2400" dirty="0" smtClean="0"/>
              <a:t>硬件实现</a:t>
            </a:r>
            <a:endParaRPr lang="en-US" sz="2000" dirty="0" smtClean="0"/>
          </a:p>
          <a:p>
            <a:pPr marL="288925" lvl="1" indent="0">
              <a:buNone/>
            </a:pPr>
            <a:endParaRPr lang="en-GB" sz="20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r>
              <a:rPr lang="en-US" altLang="zh-CN" dirty="0" smtClean="0"/>
              <a:t>Pmod1</a:t>
            </a:r>
            <a:r>
              <a:rPr lang="zh-CN" altLang="en-US" dirty="0" smtClean="0"/>
              <a:t>与红外对射模块和</a:t>
            </a:r>
            <a:r>
              <a:rPr lang="en-US" altLang="zh-CN" dirty="0" err="1" smtClean="0"/>
              <a:t>WiFi</a:t>
            </a:r>
            <a:r>
              <a:rPr lang="zh-CN" altLang="en-US" dirty="0" smtClean="0"/>
              <a:t>模块</a:t>
            </a:r>
            <a:r>
              <a:rPr lang="zh-CN" altLang="zh-CN" dirty="0" smtClean="0"/>
              <a:t>连接</a:t>
            </a:r>
            <a:r>
              <a:rPr lang="zh-CN" altLang="en-US" dirty="0" smtClean="0"/>
              <a:t>，扫描上车人数</a:t>
            </a:r>
            <a:endParaRPr lang="en-US" altLang="zh-CN" dirty="0" smtClean="0"/>
          </a:p>
          <a:p>
            <a:r>
              <a:rPr lang="en-US" altLang="zh-CN" dirty="0" smtClean="0"/>
              <a:t>Pmod2</a:t>
            </a:r>
            <a:r>
              <a:rPr lang="zh-CN" altLang="zh-CN" dirty="0" smtClean="0"/>
              <a:t>与</a:t>
            </a:r>
            <a:r>
              <a:rPr lang="zh-CN" altLang="en-US" dirty="0" smtClean="0"/>
              <a:t>红外对射模块</a:t>
            </a:r>
            <a:r>
              <a:rPr lang="zh-CN" altLang="zh-CN" dirty="0" smtClean="0"/>
              <a:t>连接</a:t>
            </a:r>
            <a:r>
              <a:rPr lang="zh-CN" altLang="en-US" dirty="0" smtClean="0"/>
              <a:t>，扫描下车人数</a:t>
            </a:r>
            <a:endParaRPr lang="en-US" altLang="zh-CN" dirty="0" smtClean="0"/>
          </a:p>
          <a:p>
            <a:r>
              <a:rPr lang="en-US" altLang="zh-CN" dirty="0" smtClean="0"/>
              <a:t>Pmod5</a:t>
            </a:r>
            <a:r>
              <a:rPr lang="zh-CN" altLang="en-US" dirty="0" smtClean="0"/>
              <a:t>与</a:t>
            </a:r>
            <a:r>
              <a:rPr lang="en-US" altLang="zh-CN" dirty="0" err="1" smtClean="0"/>
              <a:t>WiFi</a:t>
            </a:r>
            <a:r>
              <a:rPr lang="zh-CN" altLang="zh-CN" dirty="0"/>
              <a:t>连接</a:t>
            </a:r>
            <a:r>
              <a:rPr lang="zh-CN" altLang="en-US" dirty="0"/>
              <a:t>，与云端</a:t>
            </a:r>
            <a:r>
              <a:rPr lang="zh-CN" altLang="en-US" dirty="0" smtClean="0"/>
              <a:t>通信</a:t>
            </a:r>
            <a:endParaRPr lang="en-US" altLang="zh-CN" dirty="0"/>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0400" y="457200"/>
            <a:ext cx="5283200" cy="3962400"/>
          </a:xfrm>
          <a:prstGeom prst="rect">
            <a:avLst/>
          </a:prstGeom>
        </p:spPr>
      </p:pic>
      <p:cxnSp>
        <p:nvCxnSpPr>
          <p:cNvPr id="4" name="直接箭头连接符 3"/>
          <p:cNvCxnSpPr/>
          <p:nvPr/>
        </p:nvCxnSpPr>
        <p:spPr>
          <a:xfrm flipH="1" flipV="1">
            <a:off x="6324600" y="3200400"/>
            <a:ext cx="1295400" cy="68580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5" name="文本框 4"/>
          <p:cNvSpPr txBox="1"/>
          <p:nvPr/>
        </p:nvSpPr>
        <p:spPr>
          <a:xfrm>
            <a:off x="7467600" y="4114800"/>
            <a:ext cx="1143000" cy="369332"/>
          </a:xfrm>
          <a:prstGeom prst="rect">
            <a:avLst/>
          </a:prstGeom>
          <a:noFill/>
        </p:spPr>
        <p:txBody>
          <a:bodyPr wrap="square" rtlCol="0">
            <a:spAutoFit/>
          </a:bodyPr>
          <a:lstStyle/>
          <a:p>
            <a:r>
              <a:rPr lang="en-US" altLang="zh-CN" dirty="0" smtClean="0">
                <a:solidFill>
                  <a:srgbClr val="FF0000"/>
                </a:solidFill>
              </a:rPr>
              <a:t>Pmod1</a:t>
            </a:r>
            <a:endParaRPr lang="zh-CN" altLang="en-US" dirty="0">
              <a:solidFill>
                <a:srgbClr val="FF0000"/>
              </a:solidFill>
            </a:endParaRPr>
          </a:p>
        </p:txBody>
      </p:sp>
      <p:sp>
        <p:nvSpPr>
          <p:cNvPr id="7" name="椭圆 6"/>
          <p:cNvSpPr/>
          <p:nvPr/>
        </p:nvSpPr>
        <p:spPr>
          <a:xfrm>
            <a:off x="5181600" y="3581400"/>
            <a:ext cx="1524000" cy="8382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p:nvCxnSpPr>
        <p:spPr>
          <a:xfrm flipH="1" flipV="1">
            <a:off x="6172200" y="4267200"/>
            <a:ext cx="533400" cy="762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6705600" y="5029200"/>
            <a:ext cx="1219200" cy="646331"/>
          </a:xfrm>
          <a:prstGeom prst="rect">
            <a:avLst/>
          </a:prstGeom>
          <a:noFill/>
        </p:spPr>
        <p:txBody>
          <a:bodyPr wrap="square" rtlCol="0">
            <a:spAutoFit/>
          </a:bodyPr>
          <a:lstStyle/>
          <a:p>
            <a:r>
              <a:rPr lang="zh-CN" altLang="en-US" dirty="0" smtClean="0">
                <a:solidFill>
                  <a:srgbClr val="FF0000"/>
                </a:solidFill>
              </a:rPr>
              <a:t>红外对射模块</a:t>
            </a:r>
            <a:endParaRPr lang="zh-CN" altLang="en-US" dirty="0">
              <a:solidFill>
                <a:srgbClr val="FF0000"/>
              </a:solidFill>
            </a:endParaRPr>
          </a:p>
        </p:txBody>
      </p:sp>
      <p:cxnSp>
        <p:nvCxnSpPr>
          <p:cNvPr id="12" name="直接箭头连接符 11"/>
          <p:cNvCxnSpPr/>
          <p:nvPr/>
        </p:nvCxnSpPr>
        <p:spPr>
          <a:xfrm flipV="1">
            <a:off x="2971800" y="3200400"/>
            <a:ext cx="2743200" cy="762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981200" y="3962400"/>
            <a:ext cx="1066800" cy="369332"/>
          </a:xfrm>
          <a:prstGeom prst="rect">
            <a:avLst/>
          </a:prstGeom>
          <a:noFill/>
        </p:spPr>
        <p:txBody>
          <a:bodyPr wrap="square" rtlCol="0">
            <a:spAutoFit/>
          </a:bodyPr>
          <a:lstStyle/>
          <a:p>
            <a:r>
              <a:rPr lang="en-US" altLang="zh-CN" dirty="0" smtClean="0">
                <a:solidFill>
                  <a:srgbClr val="FF0000"/>
                </a:solidFill>
              </a:rPr>
              <a:t>Pmod2</a:t>
            </a:r>
            <a:endParaRPr lang="zh-CN" altLang="en-US" dirty="0">
              <a:solidFill>
                <a:srgbClr val="FF0000"/>
              </a:solidFill>
            </a:endParaRPr>
          </a:p>
        </p:txBody>
      </p:sp>
      <p:cxnSp>
        <p:nvCxnSpPr>
          <p:cNvPr id="16" name="直接箭头连接符 15"/>
          <p:cNvCxnSpPr/>
          <p:nvPr/>
        </p:nvCxnSpPr>
        <p:spPr>
          <a:xfrm flipV="1">
            <a:off x="2667000" y="2590800"/>
            <a:ext cx="1524000" cy="5450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1422400" y="3135868"/>
            <a:ext cx="1505531" cy="646331"/>
          </a:xfrm>
          <a:prstGeom prst="rect">
            <a:avLst/>
          </a:prstGeom>
          <a:noFill/>
        </p:spPr>
        <p:txBody>
          <a:bodyPr wrap="square" rtlCol="0">
            <a:spAutoFit/>
          </a:bodyPr>
          <a:lstStyle/>
          <a:p>
            <a:r>
              <a:rPr lang="en-US" altLang="zh-CN" dirty="0" smtClean="0">
                <a:solidFill>
                  <a:srgbClr val="FF0000"/>
                </a:solidFill>
              </a:rPr>
              <a:t>Pmod5</a:t>
            </a:r>
            <a:r>
              <a:rPr lang="zh-CN" altLang="en-US" dirty="0" smtClean="0">
                <a:solidFill>
                  <a:srgbClr val="FF0000"/>
                </a:solidFill>
              </a:rPr>
              <a:t>，接</a:t>
            </a:r>
            <a:r>
              <a:rPr lang="en-US" altLang="zh-CN" dirty="0" err="1" smtClean="0">
                <a:solidFill>
                  <a:srgbClr val="FF0000"/>
                </a:solidFill>
              </a:rPr>
              <a:t>WiFi</a:t>
            </a:r>
            <a:r>
              <a:rPr lang="zh-CN" altLang="en-US" dirty="0" smtClean="0">
                <a:solidFill>
                  <a:srgbClr val="FF0000"/>
                </a:solidFill>
              </a:rPr>
              <a:t>模块</a:t>
            </a:r>
            <a:endParaRPr lang="zh-CN" altLang="en-US" dirty="0">
              <a:solidFill>
                <a:srgbClr val="FF0000"/>
              </a:solidFill>
            </a:endParaRPr>
          </a:p>
        </p:txBody>
      </p:sp>
      <p:cxnSp>
        <p:nvCxnSpPr>
          <p:cNvPr id="26" name="直接箭头连接符 25"/>
          <p:cNvCxnSpPr/>
          <p:nvPr/>
        </p:nvCxnSpPr>
        <p:spPr>
          <a:xfrm>
            <a:off x="6934200" y="3886200"/>
            <a:ext cx="762000" cy="2057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911662" y="6031468"/>
            <a:ext cx="2489200" cy="369332"/>
          </a:xfrm>
          <a:prstGeom prst="rect">
            <a:avLst/>
          </a:prstGeom>
          <a:noFill/>
        </p:spPr>
        <p:txBody>
          <a:bodyPr wrap="square" rtlCol="0">
            <a:spAutoFit/>
          </a:bodyPr>
          <a:lstStyle/>
          <a:p>
            <a:r>
              <a:rPr lang="zh-CN" altLang="en-US" dirty="0" smtClean="0">
                <a:solidFill>
                  <a:srgbClr val="FF0000"/>
                </a:solidFill>
              </a:rPr>
              <a:t>接</a:t>
            </a:r>
            <a:r>
              <a:rPr lang="en-US" altLang="zh-CN" dirty="0" err="1" smtClean="0">
                <a:solidFill>
                  <a:srgbClr val="FF0000"/>
                </a:solidFill>
              </a:rPr>
              <a:t>WiFi</a:t>
            </a:r>
            <a:r>
              <a:rPr lang="zh-CN" altLang="en-US" dirty="0" smtClean="0">
                <a:solidFill>
                  <a:srgbClr val="FF0000"/>
                </a:solidFill>
              </a:rPr>
              <a:t>模块</a:t>
            </a:r>
            <a:endParaRPr lang="zh-CN" altLang="en-US" dirty="0">
              <a:solidFill>
                <a:srgbClr val="FF0000"/>
              </a:solidFill>
            </a:endParaRPr>
          </a:p>
        </p:txBody>
      </p:sp>
    </p:spTree>
    <p:extLst>
      <p:ext uri="{BB962C8B-B14F-4D97-AF65-F5344CB8AC3E}">
        <p14:creationId xmlns:p14="http://schemas.microsoft.com/office/powerpoint/2010/main" val="545322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lstStyle/>
          <a:p>
            <a:r>
              <a:rPr lang="zh-CN" altLang="en-US" dirty="0" smtClean="0"/>
              <a:t>设计实现</a:t>
            </a:r>
            <a:endParaRPr lang="en-US" dirty="0"/>
          </a:p>
        </p:txBody>
      </p:sp>
      <p:sp>
        <p:nvSpPr>
          <p:cNvPr id="1796099" name="Rectangle 3"/>
          <p:cNvSpPr>
            <a:spLocks noGrp="1" noChangeArrowheads="1"/>
          </p:cNvSpPr>
          <p:nvPr>
            <p:ph idx="1"/>
          </p:nvPr>
        </p:nvSpPr>
        <p:spPr/>
        <p:txBody>
          <a:bodyPr/>
          <a:lstStyle/>
          <a:p>
            <a:r>
              <a:rPr lang="zh-CN" altLang="en-US" sz="2400" dirty="0"/>
              <a:t>公交车</a:t>
            </a:r>
            <a:r>
              <a:rPr lang="zh-CN" altLang="en-US" sz="2400" dirty="0" smtClean="0"/>
              <a:t>软件实现</a:t>
            </a:r>
            <a:endParaRPr lang="en-US" sz="2000" dirty="0" smtClean="0"/>
          </a:p>
          <a:p>
            <a:pPr marL="288925" lvl="1" indent="0">
              <a:buNone/>
            </a:pPr>
            <a:endParaRPr lang="en-GB" sz="20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p:txBody>
      </p:sp>
      <p:pic>
        <p:nvPicPr>
          <p:cNvPr id="3" name="图片 2"/>
          <p:cNvPicPr>
            <a:picLocks noChangeAspect="1"/>
          </p:cNvPicPr>
          <p:nvPr/>
        </p:nvPicPr>
        <p:blipFill>
          <a:blip r:embed="rId3"/>
          <a:stretch>
            <a:fillRect/>
          </a:stretch>
        </p:blipFill>
        <p:spPr>
          <a:xfrm>
            <a:off x="2145038" y="228600"/>
            <a:ext cx="5246362" cy="6248400"/>
          </a:xfrm>
          <a:prstGeom prst="rect">
            <a:avLst/>
          </a:prstGeom>
        </p:spPr>
      </p:pic>
    </p:spTree>
    <p:extLst>
      <p:ext uri="{BB962C8B-B14F-4D97-AF65-F5344CB8AC3E}">
        <p14:creationId xmlns:p14="http://schemas.microsoft.com/office/powerpoint/2010/main" val="26160380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smtClean="0"/>
              <a:t>2018</a:t>
            </a:r>
            <a:r>
              <a:rPr lang="zh-CN" altLang="en-US" dirty="0" smtClean="0"/>
              <a:t>年</a:t>
            </a:r>
            <a:r>
              <a:rPr lang="en-US" altLang="zh-CN" dirty="0"/>
              <a:t>6</a:t>
            </a:r>
            <a:r>
              <a:rPr lang="zh-CN" altLang="en-US" dirty="0" smtClean="0"/>
              <a:t>月</a:t>
            </a:r>
            <a:endParaRPr lang="en-US" dirty="0"/>
          </a:p>
        </p:txBody>
      </p:sp>
      <p:sp>
        <p:nvSpPr>
          <p:cNvPr id="4" name="Title 3"/>
          <p:cNvSpPr>
            <a:spLocks noGrp="1"/>
          </p:cNvSpPr>
          <p:nvPr>
            <p:ph type="ctrTitle"/>
          </p:nvPr>
        </p:nvSpPr>
        <p:spPr>
          <a:xfrm>
            <a:off x="436179" y="2438400"/>
            <a:ext cx="8229600" cy="720306"/>
          </a:xfrm>
        </p:spPr>
        <p:txBody>
          <a:bodyPr/>
          <a:lstStyle/>
          <a:p>
            <a:r>
              <a:rPr lang="zh-CN" altLang="en-US" dirty="0" smtClean="0"/>
              <a:t>智能公交站牌</a:t>
            </a:r>
            <a:endParaRPr lang="en-US" dirty="0"/>
          </a:p>
        </p:txBody>
      </p:sp>
      <p:sp>
        <p:nvSpPr>
          <p:cNvPr id="7" name="Text Placeholder 6"/>
          <p:cNvSpPr>
            <a:spLocks noGrp="1"/>
          </p:cNvSpPr>
          <p:nvPr>
            <p:ph type="body" sz="quarter" idx="10"/>
          </p:nvPr>
        </p:nvSpPr>
        <p:spPr/>
        <p:txBody>
          <a:bodyPr/>
          <a:lstStyle/>
          <a:p>
            <a:r>
              <a:rPr lang="zh-CN" altLang="en-US" dirty="0" smtClean="0"/>
              <a:t>西安电子科技大学武陵酒队</a:t>
            </a:r>
            <a:endParaRPr lang="en-US" altLang="zh-CN" dirty="0" smtClean="0"/>
          </a:p>
          <a:p>
            <a:r>
              <a:rPr lang="en-US" altLang="zh-CN" dirty="0" smtClean="0"/>
              <a:t>By</a:t>
            </a:r>
            <a:r>
              <a:rPr lang="zh-CN" altLang="en-US" dirty="0" smtClean="0"/>
              <a:t>：郭嘉敏 张永薪 黄飘</a:t>
            </a:r>
            <a:endParaRPr lang="en-US" dirty="0"/>
          </a:p>
        </p:txBody>
      </p:sp>
    </p:spTree>
    <p:extLst>
      <p:ext uri="{BB962C8B-B14F-4D97-AF65-F5344CB8AC3E}">
        <p14:creationId xmlns:p14="http://schemas.microsoft.com/office/powerpoint/2010/main" val="23285955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Agenda</a:t>
            </a:r>
            <a:endParaRPr lang="en-US" dirty="0"/>
          </a:p>
        </p:txBody>
      </p:sp>
      <p:sp>
        <p:nvSpPr>
          <p:cNvPr id="3" name="Text Placeholder 2"/>
          <p:cNvSpPr>
            <a:spLocks noGrp="1"/>
          </p:cNvSpPr>
          <p:nvPr>
            <p:ph type="body" sz="quarter" idx="10"/>
          </p:nvPr>
        </p:nvSpPr>
        <p:spPr/>
        <p:txBody>
          <a:bodyPr/>
          <a:lstStyle/>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项目概述</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难点与创新</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设计实现</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
            </a:pPr>
            <a:r>
              <a:rPr lang="zh-CN" altLang="en-US" dirty="0"/>
              <a:t>测试结果</a:t>
            </a:r>
            <a:endParaRPr lang="en-US" altLang="zh-CN" dirty="0"/>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总结展望</a:t>
            </a:r>
            <a:endParaRPr lang="en-US" altLang="zh-CN" dirty="0">
              <a:solidFill>
                <a:schemeClr val="bg1">
                  <a:lumMod val="75000"/>
                </a:schemeClr>
              </a:solidFill>
            </a:endParaRPr>
          </a:p>
        </p:txBody>
      </p:sp>
      <p:sp>
        <p:nvSpPr>
          <p:cNvPr id="4" name="AutoShape 131" descr="globe pic"/>
          <p:cNvSpPr>
            <a:spLocks noChangeArrowheads="1"/>
          </p:cNvSpPr>
          <p:nvPr/>
        </p:nvSpPr>
        <p:spPr bwMode="auto">
          <a:xfrm>
            <a:off x="5638800" y="2990849"/>
            <a:ext cx="2582567" cy="2419351"/>
          </a:xfrm>
          <a:prstGeom prst="roundRect">
            <a:avLst>
              <a:gd name="adj" fmla="val 0"/>
            </a:avLst>
          </a:prstGeom>
          <a:blipFill dpi="0" rotWithShape="1">
            <a:blip r:embed="rId2" cstate="print">
              <a:extLst>
                <a:ext uri="{28A0092B-C50C-407E-A947-70E740481C1C}">
                  <a14:useLocalDpi xmlns:a14="http://schemas.microsoft.com/office/drawing/2010/main" val="0"/>
                </a:ext>
              </a:extLst>
            </a:blip>
            <a:srcRect/>
            <a:stretch>
              <a:fillRect/>
            </a:stretch>
          </a:blipFill>
          <a:ln w="12700" algn="ctr">
            <a:solidFill>
              <a:schemeClr val="tx1"/>
            </a:solidFill>
            <a:round/>
            <a:headEnd/>
            <a:tailEnd/>
          </a:ln>
          <a:effectLst>
            <a:outerShdw blurRad="152400" dist="241300" dir="8100000" algn="r" rotWithShape="0">
              <a:prstClr val="black">
                <a:alpha val="28000"/>
              </a:prstClr>
            </a:outerShdw>
          </a:effectLst>
        </p:spPr>
        <p:txBody>
          <a:bodyPr wrap="none" anchor="ctr"/>
          <a:lstStyle/>
          <a:p>
            <a:pPr>
              <a:defRPr/>
            </a:pPr>
            <a:endParaRPr lang="en-US" sz="1400" kern="0" dirty="0">
              <a:solidFill>
                <a:sysClr val="windowText" lastClr="000000"/>
              </a:solidFill>
              <a:cs typeface="Arial" charset="0"/>
            </a:endParaRPr>
          </a:p>
        </p:txBody>
      </p:sp>
    </p:spTree>
    <p:extLst>
      <p:ext uri="{BB962C8B-B14F-4D97-AF65-F5344CB8AC3E}">
        <p14:creationId xmlns:p14="http://schemas.microsoft.com/office/powerpoint/2010/main" val="19870431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lstStyle/>
          <a:p>
            <a:r>
              <a:rPr lang="zh-CN" altLang="en-US" dirty="0" smtClean="0"/>
              <a:t>测试结果</a:t>
            </a:r>
            <a:endParaRPr lang="en-US" dirty="0"/>
          </a:p>
        </p:txBody>
      </p:sp>
      <p:sp>
        <p:nvSpPr>
          <p:cNvPr id="1796099" name="Rectangle 3"/>
          <p:cNvSpPr>
            <a:spLocks noGrp="1" noChangeArrowheads="1"/>
          </p:cNvSpPr>
          <p:nvPr>
            <p:ph idx="1"/>
          </p:nvPr>
        </p:nvSpPr>
        <p:spPr/>
        <p:txBody>
          <a:bodyPr/>
          <a:lstStyle/>
          <a:p>
            <a:r>
              <a:rPr lang="zh-CN" altLang="en-US" dirty="0" smtClean="0"/>
              <a:t>模拟场景</a:t>
            </a:r>
            <a:endParaRPr lang="en-US" altLang="zh-CN" dirty="0" smtClean="0"/>
          </a:p>
          <a:p>
            <a:pPr marL="0" indent="0">
              <a:buNone/>
            </a:pPr>
            <a:endParaRPr lang="en-US" sz="2000" dirty="0" smtClean="0"/>
          </a:p>
          <a:p>
            <a:pPr marL="288925" lvl="1" indent="0">
              <a:buNone/>
            </a:pPr>
            <a:endParaRPr lang="en-GB" sz="20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p:txBody>
      </p:sp>
      <p:pic>
        <p:nvPicPr>
          <p:cNvPr id="4" name="图片 3"/>
          <p:cNvPicPr>
            <a:picLocks noChangeAspect="1"/>
          </p:cNvPicPr>
          <p:nvPr/>
        </p:nvPicPr>
        <p:blipFill>
          <a:blip r:embed="rId3"/>
          <a:stretch>
            <a:fillRect/>
          </a:stretch>
        </p:blipFill>
        <p:spPr>
          <a:xfrm>
            <a:off x="609600" y="2133600"/>
            <a:ext cx="7554370" cy="3657600"/>
          </a:xfrm>
          <a:prstGeom prst="rect">
            <a:avLst/>
          </a:prstGeom>
        </p:spPr>
      </p:pic>
    </p:spTree>
    <p:extLst>
      <p:ext uri="{BB962C8B-B14F-4D97-AF65-F5344CB8AC3E}">
        <p14:creationId xmlns:p14="http://schemas.microsoft.com/office/powerpoint/2010/main" val="15509229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lstStyle/>
          <a:p>
            <a:r>
              <a:rPr lang="zh-CN" altLang="en-US" dirty="0" smtClean="0"/>
              <a:t>测试结果</a:t>
            </a:r>
            <a:endParaRPr lang="en-US" dirty="0"/>
          </a:p>
        </p:txBody>
      </p:sp>
      <p:sp>
        <p:nvSpPr>
          <p:cNvPr id="1796099" name="Rectangle 3"/>
          <p:cNvSpPr>
            <a:spLocks noGrp="1" noChangeArrowheads="1"/>
          </p:cNvSpPr>
          <p:nvPr>
            <p:ph idx="1"/>
          </p:nvPr>
        </p:nvSpPr>
        <p:spPr/>
        <p:txBody>
          <a:bodyPr/>
          <a:lstStyle/>
          <a:p>
            <a:r>
              <a:rPr lang="zh-CN" altLang="en-US" dirty="0" smtClean="0"/>
              <a:t>车到达公交五公司</a:t>
            </a:r>
            <a:endParaRPr lang="en-US" altLang="zh-CN" dirty="0" smtClean="0"/>
          </a:p>
          <a:p>
            <a:endParaRPr lang="en-US" altLang="zh-CN" dirty="0" smtClean="0"/>
          </a:p>
          <a:p>
            <a:endParaRPr lang="en-US" altLang="zh-CN" dirty="0" smtClean="0"/>
          </a:p>
          <a:p>
            <a:pPr marL="0" indent="0">
              <a:buNone/>
            </a:pPr>
            <a:endParaRPr lang="en-US" sz="2000" dirty="0" smtClean="0"/>
          </a:p>
          <a:p>
            <a:pPr marL="288925" lvl="1" indent="0">
              <a:buNone/>
            </a:pPr>
            <a:endParaRPr lang="en-GB" sz="2000" dirty="0"/>
          </a:p>
          <a:p>
            <a:pPr marL="568325" lvl="2" indent="0">
              <a:buNone/>
            </a:pPr>
            <a:endParaRPr lang="en-US" altLang="zh-CN" sz="1800" dirty="0" smtClean="0"/>
          </a:p>
          <a:p>
            <a:pPr marL="568325" lvl="2" indent="0">
              <a:buNone/>
            </a:pPr>
            <a:endParaRPr lang="en-US" altLang="zh-CN" sz="1800" dirty="0"/>
          </a:p>
          <a:p>
            <a:pPr marL="568325" lvl="2" indent="0">
              <a:buNone/>
            </a:pPr>
            <a:r>
              <a:rPr lang="zh-CN" altLang="en-US" sz="1800" dirty="0" smtClean="0"/>
              <a:t>上车</a:t>
            </a:r>
            <a:r>
              <a:rPr lang="en-US" altLang="zh-CN" sz="1800" dirty="0" smtClean="0"/>
              <a:t>10</a:t>
            </a:r>
            <a:r>
              <a:rPr lang="zh-CN" altLang="en-US" sz="1800" dirty="0" smtClean="0"/>
              <a:t>人以内</a:t>
            </a: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p:txBody>
      </p:sp>
      <p:pic>
        <p:nvPicPr>
          <p:cNvPr id="2" name="图片 1"/>
          <p:cNvPicPr>
            <a:picLocks noChangeAspect="1"/>
          </p:cNvPicPr>
          <p:nvPr/>
        </p:nvPicPr>
        <p:blipFill>
          <a:blip r:embed="rId3"/>
          <a:stretch>
            <a:fillRect/>
          </a:stretch>
        </p:blipFill>
        <p:spPr>
          <a:xfrm>
            <a:off x="1981200" y="2057400"/>
            <a:ext cx="4307904" cy="2495813"/>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600" y="4772650"/>
            <a:ext cx="2689022" cy="1512575"/>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62600" y="4772650"/>
            <a:ext cx="2958129" cy="1663948"/>
          </a:xfrm>
          <a:prstGeom prst="rect">
            <a:avLst/>
          </a:prstGeom>
        </p:spPr>
      </p:pic>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10000" y="68574"/>
            <a:ext cx="2946400" cy="1657350"/>
          </a:xfrm>
          <a:prstGeom prst="rect">
            <a:avLst/>
          </a:prstGeom>
        </p:spPr>
      </p:pic>
      <p:cxnSp>
        <p:nvCxnSpPr>
          <p:cNvPr id="8" name="直接箭头连接符 7"/>
          <p:cNvCxnSpPr/>
          <p:nvPr/>
        </p:nvCxnSpPr>
        <p:spPr>
          <a:xfrm flipH="1">
            <a:off x="1828800" y="3838574"/>
            <a:ext cx="609600" cy="93407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0" name="直接箭头连接符 9"/>
          <p:cNvCxnSpPr>
            <a:endCxn id="5" idx="0"/>
          </p:cNvCxnSpPr>
          <p:nvPr/>
        </p:nvCxnSpPr>
        <p:spPr>
          <a:xfrm>
            <a:off x="5943600" y="4343400"/>
            <a:ext cx="1098065" cy="42925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2" name="直接箭头连接符 11"/>
          <p:cNvCxnSpPr/>
          <p:nvPr/>
        </p:nvCxnSpPr>
        <p:spPr>
          <a:xfrm flipV="1">
            <a:off x="3208470" y="897249"/>
            <a:ext cx="533400" cy="11601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53225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lstStyle/>
          <a:p>
            <a:r>
              <a:rPr lang="zh-CN" altLang="en-US" dirty="0" smtClean="0"/>
              <a:t>测试结果</a:t>
            </a:r>
            <a:endParaRPr lang="en-US" dirty="0"/>
          </a:p>
        </p:txBody>
      </p:sp>
      <p:sp>
        <p:nvSpPr>
          <p:cNvPr id="1796099" name="Rectangle 3"/>
          <p:cNvSpPr>
            <a:spLocks noGrp="1" noChangeArrowheads="1"/>
          </p:cNvSpPr>
          <p:nvPr>
            <p:ph idx="1"/>
          </p:nvPr>
        </p:nvSpPr>
        <p:spPr/>
        <p:txBody>
          <a:bodyPr/>
          <a:lstStyle/>
          <a:p>
            <a:r>
              <a:rPr lang="zh-CN" altLang="en-US" dirty="0" smtClean="0"/>
              <a:t>车到达大雁塔</a:t>
            </a:r>
            <a:endParaRPr lang="en-US" altLang="zh-CN" dirty="0" smtClean="0"/>
          </a:p>
          <a:p>
            <a:endParaRPr lang="en-US" altLang="zh-CN" dirty="0" smtClean="0"/>
          </a:p>
          <a:p>
            <a:endParaRPr lang="en-US" altLang="zh-CN" dirty="0" smtClean="0"/>
          </a:p>
          <a:p>
            <a:pPr marL="0" indent="0">
              <a:buNone/>
            </a:pPr>
            <a:endParaRPr lang="en-US" sz="2000" dirty="0" smtClean="0"/>
          </a:p>
          <a:p>
            <a:pPr marL="288925" lvl="1" indent="0">
              <a:buNone/>
            </a:pPr>
            <a:endParaRPr lang="en-GB" sz="20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a:p>
          <a:p>
            <a:pPr marL="568325" lvl="2" indent="0">
              <a:buNone/>
            </a:pPr>
            <a:endParaRPr lang="en-US" altLang="zh-CN" sz="1800" dirty="0" smtClean="0"/>
          </a:p>
        </p:txBody>
      </p:sp>
      <p:pic>
        <p:nvPicPr>
          <p:cNvPr id="4" name="图片 3"/>
          <p:cNvPicPr>
            <a:picLocks noChangeAspect="1"/>
          </p:cNvPicPr>
          <p:nvPr/>
        </p:nvPicPr>
        <p:blipFill>
          <a:blip r:embed="rId3"/>
          <a:stretch>
            <a:fillRect/>
          </a:stretch>
        </p:blipFill>
        <p:spPr>
          <a:xfrm>
            <a:off x="990600" y="1981200"/>
            <a:ext cx="4307904" cy="2495813"/>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51608" y="4517863"/>
            <a:ext cx="3733800" cy="2100263"/>
          </a:xfrm>
          <a:prstGeom prst="rect">
            <a:avLst/>
          </a:prstGeom>
        </p:spPr>
      </p:pic>
      <p:cxnSp>
        <p:nvCxnSpPr>
          <p:cNvPr id="11" name="直接箭头连接符 10"/>
          <p:cNvCxnSpPr/>
          <p:nvPr/>
        </p:nvCxnSpPr>
        <p:spPr>
          <a:xfrm>
            <a:off x="4876800" y="4114800"/>
            <a:ext cx="1295400" cy="3622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56101" y="267012"/>
            <a:ext cx="3623733" cy="2038350"/>
          </a:xfrm>
          <a:prstGeom prst="rect">
            <a:avLst/>
          </a:prstGeom>
        </p:spPr>
      </p:pic>
      <p:cxnSp>
        <p:nvCxnSpPr>
          <p:cNvPr id="15" name="直接箭头连接符 14"/>
          <p:cNvCxnSpPr/>
          <p:nvPr/>
        </p:nvCxnSpPr>
        <p:spPr>
          <a:xfrm flipV="1">
            <a:off x="2590800" y="1211574"/>
            <a:ext cx="2438400" cy="7696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6553200" y="3239409"/>
            <a:ext cx="2895600" cy="369332"/>
          </a:xfrm>
          <a:prstGeom prst="rect">
            <a:avLst/>
          </a:prstGeom>
          <a:noFill/>
        </p:spPr>
        <p:txBody>
          <a:bodyPr wrap="square" rtlCol="0">
            <a:spAutoFit/>
          </a:bodyPr>
          <a:lstStyle/>
          <a:p>
            <a:r>
              <a:rPr lang="zh-CN" altLang="en-US" dirty="0" smtClean="0"/>
              <a:t>均亮黄灯</a:t>
            </a:r>
            <a:endParaRPr lang="zh-CN" altLang="en-US" dirty="0"/>
          </a:p>
        </p:txBody>
      </p:sp>
    </p:spTree>
    <p:extLst>
      <p:ext uri="{BB962C8B-B14F-4D97-AF65-F5344CB8AC3E}">
        <p14:creationId xmlns:p14="http://schemas.microsoft.com/office/powerpoint/2010/main" val="27175216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lstStyle/>
          <a:p>
            <a:r>
              <a:rPr lang="zh-CN" altLang="en-US" dirty="0" smtClean="0"/>
              <a:t>测试结果</a:t>
            </a:r>
            <a:endParaRPr lang="en-US" dirty="0"/>
          </a:p>
        </p:txBody>
      </p:sp>
      <p:sp>
        <p:nvSpPr>
          <p:cNvPr id="1796099" name="Rectangle 3"/>
          <p:cNvSpPr>
            <a:spLocks noGrp="1" noChangeArrowheads="1"/>
          </p:cNvSpPr>
          <p:nvPr>
            <p:ph idx="1"/>
          </p:nvPr>
        </p:nvSpPr>
        <p:spPr/>
        <p:txBody>
          <a:bodyPr/>
          <a:lstStyle/>
          <a:p>
            <a:r>
              <a:rPr lang="zh-CN" altLang="en-US" dirty="0" smtClean="0"/>
              <a:t>车到达小寨</a:t>
            </a:r>
            <a:endParaRPr lang="en-US" altLang="zh-CN" dirty="0" smtClean="0"/>
          </a:p>
          <a:p>
            <a:endParaRPr lang="en-US" altLang="zh-CN" dirty="0" smtClean="0"/>
          </a:p>
          <a:p>
            <a:endParaRPr lang="en-US" altLang="zh-CN" dirty="0" smtClean="0"/>
          </a:p>
          <a:p>
            <a:pPr marL="0" indent="0">
              <a:buNone/>
            </a:pPr>
            <a:endParaRPr lang="en-US" sz="2000" dirty="0" smtClean="0"/>
          </a:p>
          <a:p>
            <a:pPr marL="288925" lvl="1" indent="0">
              <a:buNone/>
            </a:pPr>
            <a:endParaRPr lang="en-GB" sz="20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a:p>
          <a:p>
            <a:pPr marL="568325" lvl="2" indent="0">
              <a:buNone/>
            </a:pPr>
            <a:endParaRPr lang="en-US" altLang="zh-CN" sz="1800" dirty="0" smtClean="0"/>
          </a:p>
        </p:txBody>
      </p:sp>
      <p:cxnSp>
        <p:nvCxnSpPr>
          <p:cNvPr id="11" name="直接箭头连接符 10"/>
          <p:cNvCxnSpPr/>
          <p:nvPr/>
        </p:nvCxnSpPr>
        <p:spPr>
          <a:xfrm>
            <a:off x="4865512" y="3921811"/>
            <a:ext cx="1295400" cy="3622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2206912" y="1403420"/>
            <a:ext cx="2438400" cy="7696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stretch>
            <a:fillRect/>
          </a:stretch>
        </p:blipFill>
        <p:spPr>
          <a:xfrm>
            <a:off x="792349" y="2162003"/>
            <a:ext cx="4307904" cy="2096156"/>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43400" y="4431040"/>
            <a:ext cx="4114800" cy="2314575"/>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00600" y="157475"/>
            <a:ext cx="4047927" cy="2276959"/>
          </a:xfrm>
          <a:prstGeom prst="rect">
            <a:avLst/>
          </a:prstGeom>
        </p:spPr>
      </p:pic>
      <p:sp>
        <p:nvSpPr>
          <p:cNvPr id="6" name="文本框 5"/>
          <p:cNvSpPr txBox="1"/>
          <p:nvPr/>
        </p:nvSpPr>
        <p:spPr>
          <a:xfrm>
            <a:off x="1447800" y="5486400"/>
            <a:ext cx="2895600" cy="923330"/>
          </a:xfrm>
          <a:prstGeom prst="rect">
            <a:avLst/>
          </a:prstGeom>
          <a:noFill/>
        </p:spPr>
        <p:txBody>
          <a:bodyPr wrap="square" rtlCol="0">
            <a:spAutoFit/>
          </a:bodyPr>
          <a:lstStyle/>
          <a:p>
            <a:r>
              <a:rPr lang="zh-CN" altLang="en-US" dirty="0" smtClean="0"/>
              <a:t>车已过大雁塔站，灯灭，不再显示这路车，显示其他车</a:t>
            </a:r>
            <a:endParaRPr lang="zh-CN" altLang="en-US" dirty="0"/>
          </a:p>
        </p:txBody>
      </p:sp>
      <p:sp>
        <p:nvSpPr>
          <p:cNvPr id="8" name="文本框 7"/>
          <p:cNvSpPr txBox="1"/>
          <p:nvPr/>
        </p:nvSpPr>
        <p:spPr>
          <a:xfrm>
            <a:off x="5715000" y="2590800"/>
            <a:ext cx="2971800" cy="369332"/>
          </a:xfrm>
          <a:prstGeom prst="rect">
            <a:avLst/>
          </a:prstGeom>
          <a:noFill/>
        </p:spPr>
        <p:txBody>
          <a:bodyPr wrap="square" rtlCol="0">
            <a:spAutoFit/>
          </a:bodyPr>
          <a:lstStyle/>
          <a:p>
            <a:r>
              <a:rPr lang="zh-CN" altLang="en-US" dirty="0" smtClean="0"/>
              <a:t>小寨上的人数较多，亮红灯</a:t>
            </a:r>
            <a:endParaRPr lang="zh-CN" altLang="en-US" dirty="0"/>
          </a:p>
        </p:txBody>
      </p:sp>
    </p:spTree>
    <p:extLst>
      <p:ext uri="{BB962C8B-B14F-4D97-AF65-F5344CB8AC3E}">
        <p14:creationId xmlns:p14="http://schemas.microsoft.com/office/powerpoint/2010/main" val="37583974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lstStyle/>
          <a:p>
            <a:r>
              <a:rPr lang="zh-CN" altLang="en-US" dirty="0" smtClean="0"/>
              <a:t>测试结果</a:t>
            </a:r>
            <a:endParaRPr lang="en-US" dirty="0"/>
          </a:p>
        </p:txBody>
      </p:sp>
      <p:sp>
        <p:nvSpPr>
          <p:cNvPr id="1796099" name="Rectangle 3"/>
          <p:cNvSpPr>
            <a:spLocks noGrp="1" noChangeArrowheads="1"/>
          </p:cNvSpPr>
          <p:nvPr>
            <p:ph idx="1"/>
          </p:nvPr>
        </p:nvSpPr>
        <p:spPr/>
        <p:txBody>
          <a:bodyPr/>
          <a:lstStyle/>
          <a:p>
            <a:r>
              <a:rPr lang="zh-CN" altLang="en-US" dirty="0" smtClean="0"/>
              <a:t>车到达钟楼</a:t>
            </a:r>
            <a:endParaRPr lang="en-US" altLang="zh-CN" dirty="0" smtClean="0"/>
          </a:p>
          <a:p>
            <a:endParaRPr lang="en-US" altLang="zh-CN" dirty="0" smtClean="0"/>
          </a:p>
          <a:p>
            <a:endParaRPr lang="en-US" altLang="zh-CN" dirty="0" smtClean="0"/>
          </a:p>
          <a:p>
            <a:pPr marL="0" indent="0">
              <a:buNone/>
            </a:pPr>
            <a:endParaRPr lang="en-US" sz="2000" dirty="0" smtClean="0"/>
          </a:p>
          <a:p>
            <a:pPr marL="288925" lvl="1" indent="0">
              <a:buNone/>
            </a:pPr>
            <a:endParaRPr lang="en-GB" sz="20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a:p>
          <a:p>
            <a:pPr marL="568325" lvl="2" indent="0">
              <a:buNone/>
            </a:pPr>
            <a:endParaRPr lang="en-US" altLang="zh-CN" sz="1800" dirty="0" smtClean="0"/>
          </a:p>
        </p:txBody>
      </p:sp>
      <p:cxnSp>
        <p:nvCxnSpPr>
          <p:cNvPr id="11" name="直接箭头连接符 10"/>
          <p:cNvCxnSpPr/>
          <p:nvPr/>
        </p:nvCxnSpPr>
        <p:spPr>
          <a:xfrm>
            <a:off x="4572000" y="3948112"/>
            <a:ext cx="1588912" cy="3359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2206912" y="1403420"/>
            <a:ext cx="2438400" cy="7696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3400" y="4431040"/>
            <a:ext cx="4114800" cy="2314575"/>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14517" y="179532"/>
            <a:ext cx="4390863" cy="2469860"/>
          </a:xfrm>
          <a:prstGeom prst="rect">
            <a:avLst/>
          </a:prstGeom>
        </p:spPr>
      </p:pic>
      <p:pic>
        <p:nvPicPr>
          <p:cNvPr id="10" name="图片 9"/>
          <p:cNvPicPr>
            <a:picLocks noChangeAspect="1"/>
          </p:cNvPicPr>
          <p:nvPr/>
        </p:nvPicPr>
        <p:blipFill>
          <a:blip r:embed="rId5"/>
          <a:stretch>
            <a:fillRect/>
          </a:stretch>
        </p:blipFill>
        <p:spPr>
          <a:xfrm>
            <a:off x="435371" y="2067992"/>
            <a:ext cx="4307904" cy="2495813"/>
          </a:xfrm>
          <a:prstGeom prst="rect">
            <a:avLst/>
          </a:prstGeom>
        </p:spPr>
      </p:pic>
    </p:spTree>
    <p:extLst>
      <p:ext uri="{BB962C8B-B14F-4D97-AF65-F5344CB8AC3E}">
        <p14:creationId xmlns:p14="http://schemas.microsoft.com/office/powerpoint/2010/main" val="7514029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lstStyle/>
          <a:p>
            <a:r>
              <a:rPr lang="zh-CN" altLang="en-US" dirty="0" smtClean="0"/>
              <a:t>测试结果</a:t>
            </a:r>
            <a:endParaRPr lang="en-US" dirty="0"/>
          </a:p>
        </p:txBody>
      </p:sp>
      <p:sp>
        <p:nvSpPr>
          <p:cNvPr id="1796099" name="Rectangle 3"/>
          <p:cNvSpPr>
            <a:spLocks noGrp="1" noChangeArrowheads="1"/>
          </p:cNvSpPr>
          <p:nvPr>
            <p:ph idx="1"/>
          </p:nvPr>
        </p:nvSpPr>
        <p:spPr/>
        <p:txBody>
          <a:bodyPr/>
          <a:lstStyle/>
          <a:p>
            <a:r>
              <a:rPr lang="zh-CN" altLang="en-US" dirty="0" smtClean="0"/>
              <a:t>机智云云端数据</a:t>
            </a:r>
            <a:r>
              <a:rPr lang="en-US" altLang="zh-CN" dirty="0" smtClean="0"/>
              <a:t>(</a:t>
            </a:r>
            <a:r>
              <a:rPr lang="zh-CN" altLang="en-US" dirty="0" smtClean="0"/>
              <a:t>以站点</a:t>
            </a:r>
            <a:r>
              <a:rPr lang="en-US" altLang="zh-CN" dirty="0" smtClean="0"/>
              <a:t>4</a:t>
            </a:r>
            <a:r>
              <a:rPr lang="zh-CN" altLang="en-US" dirty="0" smtClean="0"/>
              <a:t>为例）</a:t>
            </a:r>
            <a:endParaRPr lang="en-US" altLang="zh-CN" dirty="0" smtClean="0"/>
          </a:p>
          <a:p>
            <a:pPr marL="0" indent="0">
              <a:buNone/>
            </a:pPr>
            <a:endParaRPr lang="en-US" sz="2000" dirty="0" smtClean="0"/>
          </a:p>
          <a:p>
            <a:pPr marL="288925" lvl="1" indent="0">
              <a:buNone/>
            </a:pPr>
            <a:endParaRPr lang="en-GB" sz="20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p:txBody>
      </p:sp>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r="-1587" b="51569"/>
          <a:stretch/>
        </p:blipFill>
        <p:spPr>
          <a:xfrm>
            <a:off x="1181099" y="2155644"/>
            <a:ext cx="2438400" cy="2066648"/>
          </a:xfrm>
          <a:prstGeom prst="rect">
            <a:avLst/>
          </a:prstGeom>
        </p:spPr>
      </p:pic>
      <p:pic>
        <p:nvPicPr>
          <p:cNvPr id="8" name="图片 7"/>
          <p:cNvPicPr>
            <a:picLocks noChangeAspect="1"/>
          </p:cNvPicPr>
          <p:nvPr/>
        </p:nvPicPr>
        <p:blipFill rotWithShape="1">
          <a:blip r:embed="rId4" cstate="print">
            <a:extLst>
              <a:ext uri="{28A0092B-C50C-407E-A947-70E740481C1C}">
                <a14:useLocalDpi xmlns:a14="http://schemas.microsoft.com/office/drawing/2010/main" val="0"/>
              </a:ext>
            </a:extLst>
          </a:blip>
          <a:srcRect r="-2003" b="54099"/>
          <a:stretch/>
        </p:blipFill>
        <p:spPr>
          <a:xfrm>
            <a:off x="5105400" y="2062638"/>
            <a:ext cx="2667000" cy="2133599"/>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685800" y="4267200"/>
            <a:ext cx="3429000" cy="2571750"/>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5381625" y="3838576"/>
            <a:ext cx="2571750" cy="3429000"/>
          </a:xfrm>
          <a:prstGeom prst="rect">
            <a:avLst/>
          </a:prstGeom>
        </p:spPr>
      </p:pic>
    </p:spTree>
    <p:extLst>
      <p:ext uri="{BB962C8B-B14F-4D97-AF65-F5344CB8AC3E}">
        <p14:creationId xmlns:p14="http://schemas.microsoft.com/office/powerpoint/2010/main" val="28423106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Agenda</a:t>
            </a:r>
            <a:endParaRPr lang="en-US" dirty="0"/>
          </a:p>
        </p:txBody>
      </p:sp>
      <p:sp>
        <p:nvSpPr>
          <p:cNvPr id="3" name="Text Placeholder 2"/>
          <p:cNvSpPr>
            <a:spLocks noGrp="1"/>
          </p:cNvSpPr>
          <p:nvPr>
            <p:ph type="body" sz="quarter" idx="10"/>
          </p:nvPr>
        </p:nvSpPr>
        <p:spPr/>
        <p:txBody>
          <a:bodyPr/>
          <a:lstStyle/>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项目概述</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难点与创新</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设计实现</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测试结果</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
            </a:pPr>
            <a:r>
              <a:rPr lang="zh-CN" altLang="en-US" dirty="0"/>
              <a:t>总结展望</a:t>
            </a:r>
            <a:endParaRPr lang="en-US" altLang="zh-CN" dirty="0"/>
          </a:p>
        </p:txBody>
      </p:sp>
      <p:sp>
        <p:nvSpPr>
          <p:cNvPr id="4" name="AutoShape 131" descr="globe pic"/>
          <p:cNvSpPr>
            <a:spLocks noChangeArrowheads="1"/>
          </p:cNvSpPr>
          <p:nvPr/>
        </p:nvSpPr>
        <p:spPr bwMode="auto">
          <a:xfrm>
            <a:off x="5638800" y="2990849"/>
            <a:ext cx="2582567" cy="2419351"/>
          </a:xfrm>
          <a:prstGeom prst="roundRect">
            <a:avLst>
              <a:gd name="adj" fmla="val 0"/>
            </a:avLst>
          </a:prstGeom>
          <a:blipFill dpi="0" rotWithShape="1">
            <a:blip r:embed="rId2" cstate="print">
              <a:extLst>
                <a:ext uri="{28A0092B-C50C-407E-A947-70E740481C1C}">
                  <a14:useLocalDpi xmlns:a14="http://schemas.microsoft.com/office/drawing/2010/main" val="0"/>
                </a:ext>
              </a:extLst>
            </a:blip>
            <a:srcRect/>
            <a:stretch>
              <a:fillRect/>
            </a:stretch>
          </a:blipFill>
          <a:ln w="12700" algn="ctr">
            <a:solidFill>
              <a:schemeClr val="tx1"/>
            </a:solidFill>
            <a:round/>
            <a:headEnd/>
            <a:tailEnd/>
          </a:ln>
          <a:effectLst>
            <a:outerShdw blurRad="152400" dist="241300" dir="8100000" algn="r" rotWithShape="0">
              <a:prstClr val="black">
                <a:alpha val="28000"/>
              </a:prstClr>
            </a:outerShdw>
          </a:effectLst>
        </p:spPr>
        <p:txBody>
          <a:bodyPr wrap="none" anchor="ctr"/>
          <a:lstStyle/>
          <a:p>
            <a:pPr>
              <a:defRPr/>
            </a:pPr>
            <a:endParaRPr lang="en-US" sz="1400" kern="0" dirty="0">
              <a:solidFill>
                <a:sysClr val="windowText" lastClr="000000"/>
              </a:solidFill>
              <a:cs typeface="Arial" charset="0"/>
            </a:endParaRPr>
          </a:p>
        </p:txBody>
      </p:sp>
    </p:spTree>
    <p:extLst>
      <p:ext uri="{BB962C8B-B14F-4D97-AF65-F5344CB8AC3E}">
        <p14:creationId xmlns:p14="http://schemas.microsoft.com/office/powerpoint/2010/main" val="19943903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lstStyle/>
          <a:p>
            <a:r>
              <a:rPr lang="zh-CN" altLang="en-US" dirty="0" smtClean="0"/>
              <a:t>总结与展望</a:t>
            </a:r>
            <a:endParaRPr lang="en-US" dirty="0"/>
          </a:p>
        </p:txBody>
      </p:sp>
      <p:sp>
        <p:nvSpPr>
          <p:cNvPr id="1796099" name="Rectangle 3"/>
          <p:cNvSpPr>
            <a:spLocks noGrp="1" noChangeArrowheads="1"/>
          </p:cNvSpPr>
          <p:nvPr>
            <p:ph idx="1"/>
          </p:nvPr>
        </p:nvSpPr>
        <p:spPr/>
        <p:txBody>
          <a:bodyPr/>
          <a:lstStyle/>
          <a:p>
            <a:r>
              <a:rPr lang="zh-CN" altLang="en-US" sz="2400" dirty="0" smtClean="0"/>
              <a:t>总结</a:t>
            </a:r>
            <a:endParaRPr lang="en-US" altLang="zh-CN" sz="2400" dirty="0" smtClean="0"/>
          </a:p>
          <a:p>
            <a:pPr marL="0" indent="0">
              <a:buNone/>
            </a:pPr>
            <a:r>
              <a:rPr lang="en-US" altLang="zh-CN" dirty="0" smtClean="0"/>
              <a:t>    </a:t>
            </a:r>
          </a:p>
          <a:p>
            <a:pPr marL="0" indent="0">
              <a:buNone/>
            </a:pPr>
            <a:r>
              <a:rPr lang="en-US" altLang="zh-CN" dirty="0" smtClean="0"/>
              <a:t>      </a:t>
            </a:r>
            <a:r>
              <a:rPr lang="zh-CN" altLang="zh-CN" dirty="0" smtClean="0"/>
              <a:t>归纳</a:t>
            </a:r>
            <a:r>
              <a:rPr lang="zh-CN" altLang="zh-CN" dirty="0"/>
              <a:t>起来主要做了如下几方面的工作</a:t>
            </a:r>
            <a:r>
              <a:rPr lang="zh-CN" altLang="zh-CN" dirty="0" smtClean="0"/>
              <a:t>：</a:t>
            </a:r>
            <a:endParaRPr lang="en-US" altLang="zh-CN" dirty="0" smtClean="0"/>
          </a:p>
          <a:p>
            <a:pPr marL="0" indent="0">
              <a:buNone/>
            </a:pPr>
            <a:endParaRPr lang="en-US" altLang="zh-CN" dirty="0" smtClean="0"/>
          </a:p>
          <a:p>
            <a:pPr marL="0" indent="0">
              <a:buNone/>
            </a:pPr>
            <a:r>
              <a:rPr lang="en-US" altLang="zh-CN" dirty="0" smtClean="0"/>
              <a:t>1</a:t>
            </a:r>
            <a:r>
              <a:rPr lang="zh-CN" altLang="zh-CN" dirty="0"/>
              <a:t>、对</a:t>
            </a:r>
            <a:r>
              <a:rPr lang="en-US" altLang="zh-CN" dirty="0"/>
              <a:t>WiFi</a:t>
            </a:r>
            <a:r>
              <a:rPr lang="zh-CN" altLang="zh-CN" dirty="0"/>
              <a:t>模块、红外对射模块、</a:t>
            </a:r>
            <a:r>
              <a:rPr lang="en-US" altLang="zh-CN" dirty="0"/>
              <a:t>LED RGB</a:t>
            </a:r>
            <a:r>
              <a:rPr lang="zh-CN" altLang="zh-CN" dirty="0"/>
              <a:t>各种模块的工作原理进行学习，并进行测试</a:t>
            </a:r>
            <a:r>
              <a:rPr lang="zh-CN" altLang="zh-CN" dirty="0" smtClean="0"/>
              <a:t>；</a:t>
            </a:r>
            <a:endParaRPr lang="en-US" altLang="zh-CN" dirty="0" smtClean="0"/>
          </a:p>
          <a:p>
            <a:pPr marL="0" indent="0">
              <a:buNone/>
            </a:pPr>
            <a:r>
              <a:rPr lang="en-US" altLang="zh-CN" dirty="0" smtClean="0"/>
              <a:t>2</a:t>
            </a:r>
            <a:r>
              <a:rPr lang="zh-CN" altLang="zh-CN" dirty="0"/>
              <a:t>、对</a:t>
            </a:r>
            <a:r>
              <a:rPr lang="en-US" altLang="zh-CN" dirty="0"/>
              <a:t>ARC</a:t>
            </a:r>
            <a:r>
              <a:rPr lang="zh-CN" altLang="zh-CN" dirty="0"/>
              <a:t>处理器有了深入的理解，学会了利用各种接口增加外设</a:t>
            </a:r>
            <a:r>
              <a:rPr lang="zh-CN" altLang="zh-CN" dirty="0" smtClean="0"/>
              <a:t>；</a:t>
            </a:r>
            <a:endParaRPr lang="en-US" altLang="zh-CN" dirty="0" smtClean="0"/>
          </a:p>
          <a:p>
            <a:pPr marL="0" indent="0">
              <a:buNone/>
            </a:pPr>
            <a:r>
              <a:rPr lang="en-US" altLang="zh-CN" dirty="0" smtClean="0"/>
              <a:t>3</a:t>
            </a:r>
            <a:r>
              <a:rPr lang="zh-CN" altLang="zh-CN" dirty="0"/>
              <a:t>、利用</a:t>
            </a:r>
            <a:r>
              <a:rPr lang="en-US" altLang="zh-CN" dirty="0"/>
              <a:t>C</a:t>
            </a:r>
            <a:r>
              <a:rPr lang="zh-CN" altLang="zh-CN" dirty="0"/>
              <a:t>语言进行程序设计，实现各个模块功能</a:t>
            </a:r>
            <a:r>
              <a:rPr lang="zh-CN" altLang="zh-CN" dirty="0" smtClean="0"/>
              <a:t>。</a:t>
            </a:r>
            <a:endParaRPr lang="en-US" altLang="zh-CN" dirty="0" smtClean="0"/>
          </a:p>
          <a:p>
            <a:pPr marL="0" indent="0">
              <a:buNone/>
            </a:pPr>
            <a:r>
              <a:rPr lang="en-US" altLang="zh-CN" dirty="0" smtClean="0"/>
              <a:t>4</a:t>
            </a:r>
            <a:r>
              <a:rPr lang="zh-CN" altLang="zh-CN" dirty="0"/>
              <a:t>、机智云设备联动的实现，协议的学习和代码</a:t>
            </a:r>
            <a:r>
              <a:rPr lang="en-US" altLang="zh-CN" dirty="0"/>
              <a:t>AT</a:t>
            </a:r>
            <a:r>
              <a:rPr lang="zh-CN" altLang="zh-CN" dirty="0"/>
              <a:t>指令编写。根据上面论述结合测试数据可以看出本次设计基本完成了设计任务和要求。</a:t>
            </a:r>
          </a:p>
        </p:txBody>
      </p:sp>
    </p:spTree>
    <p:extLst>
      <p:ext uri="{BB962C8B-B14F-4D97-AF65-F5344CB8AC3E}">
        <p14:creationId xmlns:p14="http://schemas.microsoft.com/office/powerpoint/2010/main" val="23299891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lstStyle/>
          <a:p>
            <a:r>
              <a:rPr lang="zh-CN" altLang="en-US" dirty="0" smtClean="0"/>
              <a:t>总结与展望</a:t>
            </a:r>
            <a:endParaRPr lang="en-US" dirty="0"/>
          </a:p>
        </p:txBody>
      </p:sp>
      <p:sp>
        <p:nvSpPr>
          <p:cNvPr id="1796099" name="Rectangle 3"/>
          <p:cNvSpPr>
            <a:spLocks noGrp="1" noChangeArrowheads="1"/>
          </p:cNvSpPr>
          <p:nvPr>
            <p:ph idx="1"/>
          </p:nvPr>
        </p:nvSpPr>
        <p:spPr/>
        <p:txBody>
          <a:bodyPr/>
          <a:lstStyle/>
          <a:p>
            <a:r>
              <a:rPr lang="zh-CN" altLang="en-US" sz="2400" dirty="0" smtClean="0"/>
              <a:t>展望</a:t>
            </a:r>
            <a:endParaRPr lang="en-US" altLang="zh-CN" sz="2400" dirty="0" smtClean="0"/>
          </a:p>
          <a:p>
            <a:pPr marL="0" indent="0">
              <a:buNone/>
            </a:pPr>
            <a:r>
              <a:rPr lang="en-US" altLang="zh-CN" dirty="0"/>
              <a:t>     </a:t>
            </a:r>
            <a:endParaRPr lang="en-US" altLang="zh-CN" dirty="0" smtClean="0"/>
          </a:p>
          <a:p>
            <a:pPr marL="0" indent="0">
              <a:buNone/>
            </a:pPr>
            <a:r>
              <a:rPr lang="zh-CN" altLang="en-US" dirty="0" smtClean="0"/>
              <a:t>       随着科技的发展，智慧城市共建，智慧交通深入，未来还有很多需要努力和改进的地方：</a:t>
            </a:r>
            <a:endParaRPr lang="en-US" altLang="zh-CN" dirty="0"/>
          </a:p>
          <a:p>
            <a:pPr marL="0" indent="0">
              <a:buNone/>
            </a:pPr>
            <a:endParaRPr lang="en-US" altLang="zh-CN" dirty="0"/>
          </a:p>
          <a:p>
            <a:pPr marL="0" indent="0">
              <a:buNone/>
            </a:pPr>
            <a:r>
              <a:rPr lang="en-US" altLang="zh-CN" dirty="0" smtClean="0"/>
              <a:t>1.</a:t>
            </a:r>
            <a:r>
              <a:rPr lang="zh-CN" altLang="en-US" dirty="0" smtClean="0"/>
              <a:t>引入语音</a:t>
            </a:r>
            <a:r>
              <a:rPr lang="zh-CN" altLang="en-US" dirty="0"/>
              <a:t>技术</a:t>
            </a:r>
            <a:r>
              <a:rPr lang="zh-CN" altLang="en-US" dirty="0" smtClean="0"/>
              <a:t>，</a:t>
            </a:r>
            <a:r>
              <a:rPr lang="zh-CN" altLang="en-US" dirty="0"/>
              <a:t>在机智云中加入语音系统，是智能公交车的受众面更广，为盲人也提供服务</a:t>
            </a:r>
            <a:endParaRPr lang="en-US" altLang="zh-CN" dirty="0"/>
          </a:p>
          <a:p>
            <a:pPr marL="0" indent="0">
              <a:buNone/>
            </a:pPr>
            <a:r>
              <a:rPr lang="en-US" altLang="zh-CN" dirty="0" smtClean="0"/>
              <a:t>2.</a:t>
            </a:r>
            <a:r>
              <a:rPr lang="zh-CN" altLang="en-US" dirty="0" smtClean="0"/>
              <a:t>引入充电技术，候车的时候为候车人提供充电服务</a:t>
            </a:r>
            <a:endParaRPr lang="en-US" altLang="zh-CN" dirty="0" smtClean="0"/>
          </a:p>
          <a:p>
            <a:pPr marL="0" indent="0">
              <a:buNone/>
            </a:pPr>
            <a:r>
              <a:rPr lang="en-US" altLang="zh-CN" dirty="0" smtClean="0"/>
              <a:t>3.</a:t>
            </a:r>
            <a:r>
              <a:rPr lang="zh-CN" altLang="en-US" dirty="0" smtClean="0"/>
              <a:t>资金允许的情况下，引入触屏屏幕，为候车人提供娱乐性服务。</a:t>
            </a:r>
            <a:r>
              <a:rPr lang="en-US" altLang="zh-CN" dirty="0" smtClean="0"/>
              <a:t>MCU</a:t>
            </a:r>
            <a:r>
              <a:rPr lang="zh-CN" altLang="en-US" dirty="0" smtClean="0"/>
              <a:t>处理器可以实现多辆车的信息查询</a:t>
            </a:r>
            <a:endParaRPr lang="en-US" altLang="zh-CN" dirty="0" smtClean="0"/>
          </a:p>
          <a:p>
            <a:pPr marL="0" indent="0">
              <a:buNone/>
            </a:pPr>
            <a:r>
              <a:rPr lang="en-US" altLang="zh-CN" dirty="0" smtClean="0"/>
              <a:t>4.</a:t>
            </a:r>
            <a:r>
              <a:rPr lang="zh-CN" altLang="en-US" dirty="0" smtClean="0"/>
              <a:t>更换板子的前提下，可以将</a:t>
            </a:r>
            <a:r>
              <a:rPr lang="en-US" altLang="zh-CN" dirty="0" err="1" smtClean="0"/>
              <a:t>WiFi</a:t>
            </a:r>
            <a:r>
              <a:rPr lang="zh-CN" altLang="en-US" dirty="0" smtClean="0"/>
              <a:t>更换成</a:t>
            </a:r>
            <a:r>
              <a:rPr lang="en-US" altLang="zh-CN" dirty="0" smtClean="0"/>
              <a:t>GPS</a:t>
            </a:r>
            <a:r>
              <a:rPr lang="zh-CN" altLang="en-US" dirty="0" smtClean="0"/>
              <a:t>，显示车速等更多信息。</a:t>
            </a:r>
            <a:endParaRPr lang="en-US" altLang="zh-CN" dirty="0" smtClean="0"/>
          </a:p>
          <a:p>
            <a:pPr marL="0" indent="0">
              <a:buNone/>
            </a:pPr>
            <a:r>
              <a:rPr lang="en-US" altLang="zh-CN" dirty="0"/>
              <a:t>5</a:t>
            </a:r>
            <a:r>
              <a:rPr lang="en-US" altLang="zh-CN" dirty="0" smtClean="0"/>
              <a:t>.</a:t>
            </a:r>
            <a:r>
              <a:rPr lang="zh-CN" altLang="en-US" dirty="0" smtClean="0"/>
              <a:t>云端数据可以用作统计，未来继续开发，</a:t>
            </a:r>
            <a:r>
              <a:rPr lang="zh-CN" altLang="en-US" smtClean="0"/>
              <a:t>云端扩展，为公交车调度的智能管理提供实时数据支持。</a:t>
            </a:r>
            <a:endParaRPr lang="en-US" altLang="zh-CN" dirty="0"/>
          </a:p>
          <a:p>
            <a:pPr marL="0" indent="0">
              <a:buNone/>
            </a:pPr>
            <a:r>
              <a:rPr lang="en-US" altLang="zh-CN" dirty="0"/>
              <a:t>    </a:t>
            </a:r>
          </a:p>
          <a:p>
            <a:pPr marL="0" indent="0">
              <a:buNone/>
            </a:pPr>
            <a:r>
              <a:rPr lang="en-US" altLang="zh-CN" dirty="0" smtClean="0"/>
              <a:t>      </a:t>
            </a:r>
            <a:endParaRPr lang="zh-CN" altLang="zh-CN" dirty="0"/>
          </a:p>
        </p:txBody>
      </p:sp>
    </p:spTree>
    <p:extLst>
      <p:ext uri="{BB962C8B-B14F-4D97-AF65-F5344CB8AC3E}">
        <p14:creationId xmlns:p14="http://schemas.microsoft.com/office/powerpoint/2010/main" val="40951355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Agenda</a:t>
            </a:r>
            <a:endParaRPr lang="en-US" dirty="0"/>
          </a:p>
        </p:txBody>
      </p:sp>
      <p:sp>
        <p:nvSpPr>
          <p:cNvPr id="3" name="Text Placeholder 2"/>
          <p:cNvSpPr>
            <a:spLocks noGrp="1"/>
          </p:cNvSpPr>
          <p:nvPr>
            <p:ph type="body" sz="quarter" idx="10"/>
          </p:nvPr>
        </p:nvSpPr>
        <p:spPr/>
        <p:txBody>
          <a:bodyPr/>
          <a:lstStyle/>
          <a:p>
            <a:pPr marL="342900" indent="-342900">
              <a:lnSpc>
                <a:spcPct val="150000"/>
              </a:lnSpc>
              <a:spcBef>
                <a:spcPts val="0"/>
              </a:spcBef>
              <a:buClr>
                <a:srgbClr val="7030A0"/>
              </a:buClr>
              <a:buFont typeface="Wingdings" pitchFamily="2" charset="2"/>
              <a:buChar char="n"/>
            </a:pPr>
            <a:r>
              <a:rPr lang="zh-CN" altLang="en-US" dirty="0"/>
              <a:t>项目概述</a:t>
            </a:r>
            <a:endParaRPr lang="en-US" altLang="zh-CN" dirty="0"/>
          </a:p>
          <a:p>
            <a:pPr marL="342900" indent="-342900">
              <a:lnSpc>
                <a:spcPct val="150000"/>
              </a:lnSpc>
              <a:spcBef>
                <a:spcPts val="0"/>
              </a:spcBef>
              <a:buClr>
                <a:srgbClr val="7030A0"/>
              </a:buClr>
              <a:buFont typeface="Wingdings" pitchFamily="2" charset="2"/>
              <a:buChar char="n"/>
            </a:pPr>
            <a:r>
              <a:rPr lang="zh-CN" altLang="en-US" dirty="0"/>
              <a:t>难点与创新</a:t>
            </a:r>
            <a:endParaRPr lang="en-US" altLang="zh-CN" dirty="0"/>
          </a:p>
          <a:p>
            <a:pPr marL="342900" indent="-342900">
              <a:lnSpc>
                <a:spcPct val="150000"/>
              </a:lnSpc>
              <a:spcBef>
                <a:spcPts val="0"/>
              </a:spcBef>
              <a:buClr>
                <a:srgbClr val="7030A0"/>
              </a:buClr>
              <a:buFont typeface="Wingdings" pitchFamily="2" charset="2"/>
              <a:buChar char="n"/>
            </a:pPr>
            <a:r>
              <a:rPr lang="zh-CN" altLang="en-US" dirty="0"/>
              <a:t>设计实现</a:t>
            </a:r>
            <a:endParaRPr lang="en-US" altLang="zh-CN" dirty="0"/>
          </a:p>
          <a:p>
            <a:pPr marL="342900" indent="-342900">
              <a:lnSpc>
                <a:spcPct val="150000"/>
              </a:lnSpc>
              <a:spcBef>
                <a:spcPts val="0"/>
              </a:spcBef>
              <a:buClr>
                <a:srgbClr val="7030A0"/>
              </a:buClr>
              <a:buFont typeface="Wingdings" pitchFamily="2" charset="2"/>
              <a:buChar char="n"/>
            </a:pPr>
            <a:r>
              <a:rPr lang="zh-CN" altLang="en-US" dirty="0"/>
              <a:t>测试结果</a:t>
            </a:r>
            <a:endParaRPr lang="en-US" altLang="zh-CN" dirty="0"/>
          </a:p>
          <a:p>
            <a:pPr marL="342900" indent="-342900">
              <a:lnSpc>
                <a:spcPct val="150000"/>
              </a:lnSpc>
              <a:spcBef>
                <a:spcPts val="0"/>
              </a:spcBef>
              <a:buClr>
                <a:srgbClr val="7030A0"/>
              </a:buClr>
              <a:buFont typeface="Wingdings" pitchFamily="2" charset="2"/>
              <a:buChar char="n"/>
            </a:pPr>
            <a:r>
              <a:rPr lang="zh-CN" altLang="en-US" dirty="0"/>
              <a:t>总结展望</a:t>
            </a:r>
            <a:endParaRPr lang="en-US" altLang="zh-CN" dirty="0"/>
          </a:p>
        </p:txBody>
      </p:sp>
      <p:sp>
        <p:nvSpPr>
          <p:cNvPr id="4" name="AutoShape 131" descr="globe pic"/>
          <p:cNvSpPr>
            <a:spLocks noChangeArrowheads="1"/>
          </p:cNvSpPr>
          <p:nvPr/>
        </p:nvSpPr>
        <p:spPr bwMode="auto">
          <a:xfrm>
            <a:off x="5638800" y="2990849"/>
            <a:ext cx="2582567" cy="2419351"/>
          </a:xfrm>
          <a:prstGeom prst="roundRect">
            <a:avLst>
              <a:gd name="adj" fmla="val 0"/>
            </a:avLst>
          </a:prstGeom>
          <a:blipFill dpi="0" rotWithShape="1">
            <a:blip r:embed="rId2" cstate="print">
              <a:extLst>
                <a:ext uri="{28A0092B-C50C-407E-A947-70E740481C1C}">
                  <a14:useLocalDpi xmlns:a14="http://schemas.microsoft.com/office/drawing/2010/main" val="0"/>
                </a:ext>
              </a:extLst>
            </a:blip>
            <a:srcRect/>
            <a:stretch>
              <a:fillRect/>
            </a:stretch>
          </a:blipFill>
          <a:ln w="12700" algn="ctr">
            <a:solidFill>
              <a:schemeClr val="tx1"/>
            </a:solidFill>
            <a:round/>
            <a:headEnd/>
            <a:tailEnd/>
          </a:ln>
          <a:effectLst>
            <a:outerShdw blurRad="152400" dist="241300" dir="8100000" algn="r" rotWithShape="0">
              <a:prstClr val="black">
                <a:alpha val="28000"/>
              </a:prstClr>
            </a:outerShdw>
          </a:effectLst>
        </p:spPr>
        <p:txBody>
          <a:bodyPr wrap="none" anchor="ctr"/>
          <a:lstStyle/>
          <a:p>
            <a:pPr>
              <a:defRPr/>
            </a:pPr>
            <a:endParaRPr lang="en-US" sz="1400" kern="0" dirty="0">
              <a:solidFill>
                <a:sysClr val="windowText" lastClr="000000"/>
              </a:solidFill>
              <a:cs typeface="Arial" charset="0"/>
            </a:endParaRPr>
          </a:p>
        </p:txBody>
      </p:sp>
    </p:spTree>
    <p:extLst>
      <p:ext uri="{BB962C8B-B14F-4D97-AF65-F5344CB8AC3E}">
        <p14:creationId xmlns:p14="http://schemas.microsoft.com/office/powerpoint/2010/main" val="245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26779" y="2971800"/>
            <a:ext cx="2667000" cy="861774"/>
          </a:xfrm>
          <a:prstGeom prst="rect">
            <a:avLst/>
          </a:prstGeom>
          <a:noFill/>
        </p:spPr>
        <p:txBody>
          <a:bodyPr wrap="square" rtlCol="0">
            <a:spAutoFit/>
          </a:bodyPr>
          <a:lstStyle/>
          <a:p>
            <a:r>
              <a:rPr lang="zh-CN" altLang="en-US" sz="5000" b="1" dirty="0">
                <a:latin typeface="Calibri" pitchFamily="34" charset="0"/>
              </a:rPr>
              <a:t>  谢 谢！</a:t>
            </a:r>
            <a:endParaRPr lang="en-US" sz="5000" b="1" dirty="0">
              <a:latin typeface="Calibri" pitchFamily="34" charset="0"/>
            </a:endParaRPr>
          </a:p>
        </p:txBody>
      </p:sp>
    </p:spTree>
    <p:extLst>
      <p:ext uri="{BB962C8B-B14F-4D97-AF65-F5344CB8AC3E}">
        <p14:creationId xmlns:p14="http://schemas.microsoft.com/office/powerpoint/2010/main" val="12271151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Agenda</a:t>
            </a:r>
            <a:endParaRPr lang="en-US" dirty="0"/>
          </a:p>
        </p:txBody>
      </p:sp>
      <p:sp>
        <p:nvSpPr>
          <p:cNvPr id="3" name="Text Placeholder 2"/>
          <p:cNvSpPr>
            <a:spLocks noGrp="1"/>
          </p:cNvSpPr>
          <p:nvPr>
            <p:ph type="body" sz="quarter" idx="10"/>
          </p:nvPr>
        </p:nvSpPr>
        <p:spPr/>
        <p:txBody>
          <a:bodyPr/>
          <a:lstStyle/>
          <a:p>
            <a:pPr marL="342900" indent="-342900">
              <a:lnSpc>
                <a:spcPct val="150000"/>
              </a:lnSpc>
              <a:spcBef>
                <a:spcPts val="0"/>
              </a:spcBef>
              <a:buClr>
                <a:srgbClr val="7030A0"/>
              </a:buClr>
              <a:buFont typeface="Wingdings" pitchFamily="2" charset="2"/>
              <a:buChar char=""/>
            </a:pPr>
            <a:r>
              <a:rPr lang="zh-CN" altLang="en-US" dirty="0"/>
              <a:t>项目概述</a:t>
            </a:r>
            <a:endParaRPr lang="en-US" altLang="zh-CN" dirty="0"/>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难点与创新</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设计实现</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测试结果</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总结展望</a:t>
            </a:r>
            <a:endParaRPr lang="en-US" altLang="zh-CN" dirty="0">
              <a:solidFill>
                <a:schemeClr val="bg1">
                  <a:lumMod val="75000"/>
                </a:schemeClr>
              </a:solidFill>
            </a:endParaRPr>
          </a:p>
        </p:txBody>
      </p:sp>
      <p:sp>
        <p:nvSpPr>
          <p:cNvPr id="4" name="AutoShape 131" descr="globe pic"/>
          <p:cNvSpPr>
            <a:spLocks noChangeArrowheads="1"/>
          </p:cNvSpPr>
          <p:nvPr/>
        </p:nvSpPr>
        <p:spPr bwMode="auto">
          <a:xfrm>
            <a:off x="5638800" y="2990849"/>
            <a:ext cx="2582567" cy="2419351"/>
          </a:xfrm>
          <a:prstGeom prst="roundRect">
            <a:avLst>
              <a:gd name="adj" fmla="val 0"/>
            </a:avLst>
          </a:prstGeom>
          <a:blipFill dpi="0" rotWithShape="1">
            <a:blip r:embed="rId2" cstate="print">
              <a:extLst>
                <a:ext uri="{28A0092B-C50C-407E-A947-70E740481C1C}">
                  <a14:useLocalDpi xmlns:a14="http://schemas.microsoft.com/office/drawing/2010/main" val="0"/>
                </a:ext>
              </a:extLst>
            </a:blip>
            <a:srcRect/>
            <a:stretch>
              <a:fillRect/>
            </a:stretch>
          </a:blipFill>
          <a:ln w="12700" algn="ctr">
            <a:solidFill>
              <a:schemeClr val="tx1"/>
            </a:solidFill>
            <a:round/>
            <a:headEnd/>
            <a:tailEnd/>
          </a:ln>
          <a:effectLst>
            <a:outerShdw blurRad="152400" dist="241300" dir="8100000" algn="r" rotWithShape="0">
              <a:prstClr val="black">
                <a:alpha val="28000"/>
              </a:prstClr>
            </a:outerShdw>
          </a:effectLst>
        </p:spPr>
        <p:txBody>
          <a:bodyPr wrap="none" anchor="ctr"/>
          <a:lstStyle/>
          <a:p>
            <a:pPr>
              <a:defRPr/>
            </a:pPr>
            <a:endParaRPr lang="en-US" sz="1400" kern="0" dirty="0">
              <a:solidFill>
                <a:sysClr val="windowText" lastClr="000000"/>
              </a:solidFill>
              <a:cs typeface="Arial" charset="0"/>
            </a:endParaRPr>
          </a:p>
        </p:txBody>
      </p:sp>
    </p:spTree>
    <p:extLst>
      <p:ext uri="{BB962C8B-B14F-4D97-AF65-F5344CB8AC3E}">
        <p14:creationId xmlns:p14="http://schemas.microsoft.com/office/powerpoint/2010/main" val="22491495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lstStyle/>
          <a:p>
            <a:r>
              <a:rPr lang="zh-CN" altLang="en-US" dirty="0"/>
              <a:t>项目概述</a:t>
            </a:r>
            <a:endParaRPr lang="en-US" dirty="0"/>
          </a:p>
        </p:txBody>
      </p:sp>
      <p:sp>
        <p:nvSpPr>
          <p:cNvPr id="1796099" name="Rectangle 3"/>
          <p:cNvSpPr>
            <a:spLocks noGrp="1" noChangeArrowheads="1"/>
          </p:cNvSpPr>
          <p:nvPr>
            <p:ph idx="1"/>
          </p:nvPr>
        </p:nvSpPr>
        <p:spPr/>
        <p:txBody>
          <a:bodyPr/>
          <a:lstStyle/>
          <a:p>
            <a:r>
              <a:rPr lang="zh-CN" altLang="en-US" sz="2400" dirty="0" smtClean="0"/>
              <a:t>智能公交站牌</a:t>
            </a:r>
            <a:endParaRPr lang="en-US" sz="2000" dirty="0" smtClean="0"/>
          </a:p>
          <a:p>
            <a:pPr marL="568325" lvl="2" indent="0">
              <a:buNone/>
            </a:pPr>
            <a:endParaRPr lang="en-US" altLang="zh-CN" sz="1800" dirty="0" smtClean="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p:txBody>
      </p:sp>
      <p:sp>
        <p:nvSpPr>
          <p:cNvPr id="2" name="AutoShape 2" descr="http://img2.imgtn.bdimg.com/it/u=801080656,4151402264&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文本框 3"/>
          <p:cNvSpPr txBox="1"/>
          <p:nvPr/>
        </p:nvSpPr>
        <p:spPr>
          <a:xfrm>
            <a:off x="157721" y="4922699"/>
            <a:ext cx="8683625" cy="1477328"/>
          </a:xfrm>
          <a:prstGeom prst="rect">
            <a:avLst/>
          </a:prstGeom>
          <a:noFill/>
        </p:spPr>
        <p:txBody>
          <a:bodyPr wrap="square" rtlCol="0">
            <a:spAutoFit/>
          </a:bodyPr>
          <a:lstStyle/>
          <a:p>
            <a:pPr marL="568325" lvl="2"/>
            <a:r>
              <a:rPr lang="zh-CN" altLang="zh-CN" dirty="0" smtClean="0"/>
              <a:t>基于</a:t>
            </a:r>
            <a:r>
              <a:rPr lang="en-US" altLang="zh-CN" dirty="0"/>
              <a:t>ARC EM</a:t>
            </a:r>
            <a:r>
              <a:rPr lang="zh-CN" altLang="zh-CN" dirty="0"/>
              <a:t>处理器的智能公交车</a:t>
            </a:r>
            <a:r>
              <a:rPr lang="zh-CN" altLang="zh-CN" dirty="0" smtClean="0"/>
              <a:t>站牌</a:t>
            </a:r>
            <a:endParaRPr lang="en-US" altLang="zh-CN" dirty="0" smtClean="0"/>
          </a:p>
          <a:p>
            <a:pPr marL="568325" lvl="2"/>
            <a:endParaRPr lang="en-US" altLang="zh-CN" dirty="0" smtClean="0"/>
          </a:p>
          <a:p>
            <a:pPr marL="568325" lvl="2"/>
            <a:r>
              <a:rPr lang="zh-CN" altLang="en-US" dirty="0" smtClean="0"/>
              <a:t>功能：站牌</a:t>
            </a:r>
            <a:r>
              <a:rPr lang="zh-CN" altLang="zh-CN" dirty="0" smtClean="0"/>
              <a:t>显示</a:t>
            </a:r>
            <a:r>
              <a:rPr lang="zh-CN" altLang="zh-CN" dirty="0"/>
              <a:t>车的位置信息和车的拥挤程度信息</a:t>
            </a:r>
            <a:r>
              <a:rPr lang="zh-CN" altLang="zh-CN" dirty="0" smtClean="0"/>
              <a:t>。</a:t>
            </a:r>
            <a:endParaRPr lang="en-US" altLang="zh-CN" dirty="0" smtClean="0"/>
          </a:p>
          <a:p>
            <a:pPr marL="568325" lvl="2"/>
            <a:endParaRPr lang="en-US" altLang="zh-CN" dirty="0" smtClean="0"/>
          </a:p>
          <a:p>
            <a:pPr marL="568325" lvl="2"/>
            <a:r>
              <a:rPr lang="zh-CN" altLang="en-US" dirty="0" smtClean="0"/>
              <a:t>意义：</a:t>
            </a:r>
            <a:r>
              <a:rPr lang="zh-CN" altLang="zh-CN" dirty="0" smtClean="0"/>
              <a:t>为</a:t>
            </a:r>
            <a:r>
              <a:rPr lang="zh-CN" altLang="zh-CN" dirty="0"/>
              <a:t>候车人提供方便，节省时间，并实现推广，响应智慧交通</a:t>
            </a:r>
            <a:r>
              <a:rPr lang="zh-CN" altLang="zh-CN" dirty="0" smtClean="0"/>
              <a:t>。</a:t>
            </a:r>
            <a:endParaRPr lang="zh-CN" altLang="en-US" dirty="0"/>
          </a:p>
        </p:txBody>
      </p:sp>
      <p:pic>
        <p:nvPicPr>
          <p:cNvPr id="8" name="图片 7"/>
          <p:cNvPicPr>
            <a:picLocks noChangeAspect="1"/>
          </p:cNvPicPr>
          <p:nvPr/>
        </p:nvPicPr>
        <p:blipFill>
          <a:blip r:embed="rId3"/>
          <a:stretch>
            <a:fillRect/>
          </a:stretch>
        </p:blipFill>
        <p:spPr>
          <a:xfrm>
            <a:off x="723900" y="1902577"/>
            <a:ext cx="7696200" cy="3020122"/>
          </a:xfrm>
          <a:prstGeom prst="rect">
            <a:avLst/>
          </a:prstGeom>
        </p:spPr>
      </p:pic>
    </p:spTree>
    <p:extLst>
      <p:ext uri="{BB962C8B-B14F-4D97-AF65-F5344CB8AC3E}">
        <p14:creationId xmlns:p14="http://schemas.microsoft.com/office/powerpoint/2010/main" val="37437667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lstStyle/>
          <a:p>
            <a:r>
              <a:rPr lang="zh-CN" altLang="en-US" dirty="0"/>
              <a:t>项目概述</a:t>
            </a:r>
            <a:endParaRPr lang="en-US" dirty="0"/>
          </a:p>
        </p:txBody>
      </p:sp>
      <p:sp>
        <p:nvSpPr>
          <p:cNvPr id="1796099" name="Rectangle 3"/>
          <p:cNvSpPr>
            <a:spLocks noGrp="1" noChangeArrowheads="1"/>
          </p:cNvSpPr>
          <p:nvPr>
            <p:ph idx="1"/>
          </p:nvPr>
        </p:nvSpPr>
        <p:spPr/>
        <p:txBody>
          <a:bodyPr/>
          <a:lstStyle/>
          <a:p>
            <a:r>
              <a:rPr lang="zh-CN" altLang="en-US" sz="2400" dirty="0" smtClean="0"/>
              <a:t>智能公交站牌应用场景</a:t>
            </a:r>
            <a:endParaRPr lang="en-US" sz="2000" dirty="0" smtClean="0"/>
          </a:p>
          <a:p>
            <a:pPr marL="568325" lvl="2" indent="0">
              <a:buNone/>
            </a:pPr>
            <a:endParaRPr lang="en-US" altLang="zh-CN" sz="1800" dirty="0" smtClean="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a:p>
            <a:pPr marL="568325" lvl="2" indent="0">
              <a:buNone/>
            </a:pPr>
            <a:r>
              <a:rPr lang="zh-CN" altLang="en-US" sz="1800" dirty="0" smtClean="0"/>
              <a:t>由于城市交通拥堵，公交车不会准时按点到达，所以车的位置信息没有定点发布能力。智能公交站牌可以改变人的出行方式，方便人们赶班车和接送孩子。</a:t>
            </a:r>
            <a:endParaRPr lang="en-US" altLang="zh-CN" sz="1800" dirty="0" smtClean="0"/>
          </a:p>
          <a:p>
            <a:pPr marL="568325" lvl="2" indent="0">
              <a:buNone/>
            </a:pPr>
            <a:r>
              <a:rPr lang="zh-CN" altLang="zh-CN" sz="1800" dirty="0" smtClean="0"/>
              <a:t>亮点</a:t>
            </a:r>
            <a:r>
              <a:rPr lang="zh-CN" altLang="zh-CN" sz="1800" dirty="0"/>
              <a:t>：</a:t>
            </a:r>
            <a:endParaRPr lang="en-US" altLang="zh-CN" sz="1800" dirty="0"/>
          </a:p>
          <a:p>
            <a:pPr marL="568325" lvl="2" indent="0">
              <a:buNone/>
            </a:pPr>
            <a:r>
              <a:rPr lang="zh-CN" altLang="zh-CN" sz="1800" dirty="0"/>
              <a:t>车和站牌之间采用</a:t>
            </a:r>
            <a:r>
              <a:rPr lang="en-US" altLang="zh-CN" sz="1800" dirty="0" err="1"/>
              <a:t>WiFi</a:t>
            </a:r>
            <a:r>
              <a:rPr lang="zh-CN" altLang="zh-CN" sz="1800" dirty="0"/>
              <a:t>并连接到机智云上通信。</a:t>
            </a:r>
            <a:endParaRPr lang="en-US" altLang="zh-CN" sz="1800" dirty="0"/>
          </a:p>
          <a:p>
            <a:pPr marL="568325" lvl="2" indent="0">
              <a:buNone/>
            </a:pPr>
            <a:r>
              <a:rPr lang="zh-CN" altLang="zh-CN" sz="1800" dirty="0"/>
              <a:t>通过三色</a:t>
            </a:r>
            <a:r>
              <a:rPr lang="en-US" altLang="zh-CN" sz="1800" dirty="0"/>
              <a:t>LED</a:t>
            </a:r>
            <a:r>
              <a:rPr lang="zh-CN" altLang="zh-CN" sz="1800" dirty="0"/>
              <a:t>灯显示车的位置和拥挤</a:t>
            </a:r>
            <a:r>
              <a:rPr lang="zh-CN" altLang="zh-CN" sz="1800" dirty="0" smtClean="0"/>
              <a:t>程度</a:t>
            </a:r>
            <a:r>
              <a:rPr lang="zh-CN" altLang="en-US" sz="1800" dirty="0" smtClean="0"/>
              <a:t>。</a:t>
            </a:r>
            <a:endParaRPr lang="en-US" altLang="zh-CN" sz="1800" dirty="0" smtClean="0"/>
          </a:p>
          <a:p>
            <a:pPr marL="568325" lvl="2" indent="0">
              <a:buNone/>
            </a:pPr>
            <a:r>
              <a:rPr lang="zh-CN" altLang="en-US" sz="1800" dirty="0"/>
              <a:t>性价</a:t>
            </a:r>
            <a:r>
              <a:rPr lang="zh-CN" altLang="en-US" sz="1800" dirty="0" smtClean="0"/>
              <a:t>比高，可推广。</a:t>
            </a:r>
            <a:endParaRPr lang="en-GB" altLang="zh-CN" sz="1800" dirty="0"/>
          </a:p>
        </p:txBody>
      </p:sp>
      <p:sp>
        <p:nvSpPr>
          <p:cNvPr id="2" name="AutoShape 2" descr="http://img2.imgtn.bdimg.com/it/u=801080656,4151402264&amp;fm=27&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p:cNvPicPr>
            <a:picLocks noChangeAspect="1"/>
          </p:cNvPicPr>
          <p:nvPr/>
        </p:nvPicPr>
        <p:blipFill rotWithShape="1">
          <a:blip r:embed="rId3"/>
          <a:srcRect l="1" r="-70" b="9333"/>
          <a:stretch/>
        </p:blipFill>
        <p:spPr>
          <a:xfrm>
            <a:off x="685800" y="1905000"/>
            <a:ext cx="7772400" cy="1524000"/>
          </a:xfrm>
          <a:prstGeom prst="rect">
            <a:avLst/>
          </a:prstGeom>
        </p:spPr>
      </p:pic>
    </p:spTree>
    <p:extLst>
      <p:ext uri="{BB962C8B-B14F-4D97-AF65-F5344CB8AC3E}">
        <p14:creationId xmlns:p14="http://schemas.microsoft.com/office/powerpoint/2010/main" val="40687013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Agenda</a:t>
            </a:r>
            <a:endParaRPr lang="en-US" dirty="0"/>
          </a:p>
        </p:txBody>
      </p:sp>
      <p:sp>
        <p:nvSpPr>
          <p:cNvPr id="3" name="Text Placeholder 2"/>
          <p:cNvSpPr>
            <a:spLocks noGrp="1"/>
          </p:cNvSpPr>
          <p:nvPr>
            <p:ph type="body" sz="quarter" idx="10"/>
          </p:nvPr>
        </p:nvSpPr>
        <p:spPr/>
        <p:txBody>
          <a:bodyPr/>
          <a:lstStyle/>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项目概述</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
            </a:pPr>
            <a:r>
              <a:rPr lang="zh-CN" altLang="en-US" dirty="0"/>
              <a:t>难点与创新</a:t>
            </a:r>
            <a:endParaRPr lang="en-US" altLang="zh-CN" dirty="0"/>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设计实现</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测试结果</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总结展望</a:t>
            </a:r>
            <a:endParaRPr lang="en-US" altLang="zh-CN" dirty="0">
              <a:solidFill>
                <a:schemeClr val="bg1">
                  <a:lumMod val="75000"/>
                </a:schemeClr>
              </a:solidFill>
            </a:endParaRPr>
          </a:p>
        </p:txBody>
      </p:sp>
      <p:sp>
        <p:nvSpPr>
          <p:cNvPr id="4" name="AutoShape 131" descr="globe pic"/>
          <p:cNvSpPr>
            <a:spLocks noChangeArrowheads="1"/>
          </p:cNvSpPr>
          <p:nvPr/>
        </p:nvSpPr>
        <p:spPr bwMode="auto">
          <a:xfrm>
            <a:off x="5638800" y="2990849"/>
            <a:ext cx="2582567" cy="2419351"/>
          </a:xfrm>
          <a:prstGeom prst="roundRect">
            <a:avLst>
              <a:gd name="adj" fmla="val 0"/>
            </a:avLst>
          </a:prstGeom>
          <a:blipFill dpi="0" rotWithShape="1">
            <a:blip r:embed="rId2" cstate="print">
              <a:extLst>
                <a:ext uri="{28A0092B-C50C-407E-A947-70E740481C1C}">
                  <a14:useLocalDpi xmlns:a14="http://schemas.microsoft.com/office/drawing/2010/main" val="0"/>
                </a:ext>
              </a:extLst>
            </a:blip>
            <a:srcRect/>
            <a:stretch>
              <a:fillRect/>
            </a:stretch>
          </a:blipFill>
          <a:ln w="12700" algn="ctr">
            <a:solidFill>
              <a:schemeClr val="tx1"/>
            </a:solidFill>
            <a:round/>
            <a:headEnd/>
            <a:tailEnd/>
          </a:ln>
          <a:effectLst>
            <a:outerShdw blurRad="152400" dist="241300" dir="8100000" algn="r" rotWithShape="0">
              <a:prstClr val="black">
                <a:alpha val="28000"/>
              </a:prstClr>
            </a:outerShdw>
          </a:effectLst>
        </p:spPr>
        <p:txBody>
          <a:bodyPr wrap="none" anchor="ctr"/>
          <a:lstStyle/>
          <a:p>
            <a:pPr>
              <a:defRPr/>
            </a:pPr>
            <a:endParaRPr lang="en-US" sz="1400" kern="0" dirty="0">
              <a:solidFill>
                <a:sysClr val="windowText" lastClr="000000"/>
              </a:solidFill>
              <a:cs typeface="Arial" charset="0"/>
            </a:endParaRPr>
          </a:p>
        </p:txBody>
      </p:sp>
    </p:spTree>
    <p:extLst>
      <p:ext uri="{BB962C8B-B14F-4D97-AF65-F5344CB8AC3E}">
        <p14:creationId xmlns:p14="http://schemas.microsoft.com/office/powerpoint/2010/main" val="13362887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lstStyle/>
          <a:p>
            <a:r>
              <a:rPr lang="zh-CN" altLang="en-US" dirty="0" smtClean="0"/>
              <a:t>难点</a:t>
            </a:r>
            <a:endParaRPr lang="en-US" dirty="0"/>
          </a:p>
        </p:txBody>
      </p:sp>
      <p:sp>
        <p:nvSpPr>
          <p:cNvPr id="1796099" name="Rectangle 3"/>
          <p:cNvSpPr>
            <a:spLocks noGrp="1" noChangeArrowheads="1"/>
          </p:cNvSpPr>
          <p:nvPr>
            <p:ph idx="1"/>
          </p:nvPr>
        </p:nvSpPr>
        <p:spPr/>
        <p:txBody>
          <a:bodyPr/>
          <a:lstStyle/>
          <a:p>
            <a:r>
              <a:rPr lang="zh-CN" altLang="en-US" sz="2400" smtClean="0"/>
              <a:t>一、机智</a:t>
            </a:r>
            <a:r>
              <a:rPr lang="zh-CN" altLang="en-US" sz="2400" dirty="0" smtClean="0"/>
              <a:t>云的设备联动</a:t>
            </a:r>
            <a:endParaRPr lang="en-US" sz="2000" dirty="0" smtClean="0"/>
          </a:p>
          <a:p>
            <a:pPr marL="288925" lvl="1" indent="0">
              <a:buNone/>
            </a:pPr>
            <a:endParaRPr lang="en-GB" sz="20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endParaRPr lang="en-US" altLang="zh-CN" sz="1800" dirty="0"/>
          </a:p>
          <a:p>
            <a:pPr marL="568325" lvl="2" indent="0">
              <a:buNone/>
            </a:pPr>
            <a:endParaRPr lang="en-US" altLang="zh-CN" sz="1800" dirty="0" smtClean="0"/>
          </a:p>
          <a:p>
            <a:pPr marL="568325" lvl="2" indent="0">
              <a:buNone/>
            </a:pPr>
            <a:r>
              <a:rPr lang="zh-CN" altLang="zh-CN" sz="1800" smtClean="0"/>
              <a:t>作品难点</a:t>
            </a:r>
            <a:r>
              <a:rPr lang="zh-CN" altLang="en-US" sz="1800" smtClean="0"/>
              <a:t>一</a:t>
            </a:r>
            <a:r>
              <a:rPr lang="zh-CN" altLang="zh-CN" sz="1800" smtClean="0"/>
              <a:t>主要</a:t>
            </a:r>
            <a:r>
              <a:rPr lang="zh-CN" altLang="zh-CN" sz="1800" dirty="0"/>
              <a:t>体现在机智云的设备</a:t>
            </a:r>
            <a:r>
              <a:rPr lang="zh-CN" altLang="zh-CN" sz="1800" dirty="0" smtClean="0"/>
              <a:t>联动</a:t>
            </a:r>
            <a:endParaRPr lang="en-US" altLang="zh-CN" sz="1800" dirty="0"/>
          </a:p>
          <a:p>
            <a:pPr marL="568325" lvl="2" indent="0">
              <a:buNone/>
            </a:pPr>
            <a:r>
              <a:rPr lang="zh-CN" altLang="en-US" sz="1800" dirty="0" smtClean="0"/>
              <a:t>查询联动规则列表，各个参数的学习最后编写代码</a:t>
            </a:r>
            <a:endParaRPr lang="en-US" altLang="zh-CN" sz="1800" dirty="0" smtClean="0"/>
          </a:p>
          <a:p>
            <a:r>
              <a:rPr lang="zh-CN" altLang="en-US" dirty="0" smtClean="0"/>
              <a:t>通过</a:t>
            </a:r>
            <a:r>
              <a:rPr lang="zh-CN" altLang="en-US" dirty="0"/>
              <a:t>该接口可以查询</a:t>
            </a:r>
            <a:r>
              <a:rPr lang="en-US" altLang="zh-CN" dirty="0"/>
              <a:t>appid</a:t>
            </a:r>
            <a:r>
              <a:rPr lang="zh-CN" altLang="en-US" dirty="0"/>
              <a:t>所绑定的全部产品的数据点。</a:t>
            </a:r>
          </a:p>
          <a:p>
            <a:r>
              <a:rPr lang="zh-CN" altLang="en-US" dirty="0"/>
              <a:t>请求地址及方式</a:t>
            </a:r>
          </a:p>
          <a:p>
            <a:pPr marL="568325" lvl="2" indent="0">
              <a:buNone/>
            </a:pPr>
            <a:endParaRPr lang="en-US" altLang="zh-CN" sz="1800" dirty="0" smtClean="0"/>
          </a:p>
        </p:txBody>
      </p:sp>
      <p:pic>
        <p:nvPicPr>
          <p:cNvPr id="2" name="图片 1"/>
          <p:cNvPicPr>
            <a:picLocks noChangeAspect="1"/>
          </p:cNvPicPr>
          <p:nvPr/>
        </p:nvPicPr>
        <p:blipFill>
          <a:blip r:embed="rId3"/>
          <a:stretch>
            <a:fillRect/>
          </a:stretch>
        </p:blipFill>
        <p:spPr>
          <a:xfrm>
            <a:off x="2209800" y="1905000"/>
            <a:ext cx="4256638" cy="2614582"/>
          </a:xfrm>
          <a:prstGeom prst="rect">
            <a:avLst/>
          </a:prstGeom>
        </p:spPr>
      </p:pic>
    </p:spTree>
    <p:extLst>
      <p:ext uri="{BB962C8B-B14F-4D97-AF65-F5344CB8AC3E}">
        <p14:creationId xmlns:p14="http://schemas.microsoft.com/office/powerpoint/2010/main" val="10884152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lstStyle/>
          <a:p>
            <a:r>
              <a:rPr lang="zh-CN" altLang="en-US" dirty="0" smtClean="0"/>
              <a:t>难点</a:t>
            </a:r>
            <a:endParaRPr lang="en-US" dirty="0"/>
          </a:p>
        </p:txBody>
      </p:sp>
      <p:sp>
        <p:nvSpPr>
          <p:cNvPr id="1796099" name="Rectangle 3"/>
          <p:cNvSpPr>
            <a:spLocks noGrp="1" noChangeArrowheads="1"/>
          </p:cNvSpPr>
          <p:nvPr>
            <p:ph idx="1"/>
          </p:nvPr>
        </p:nvSpPr>
        <p:spPr>
          <a:xfrm>
            <a:off x="457200" y="1211574"/>
            <a:ext cx="8229600" cy="5051113"/>
          </a:xfrm>
        </p:spPr>
        <p:txBody>
          <a:bodyPr/>
          <a:lstStyle/>
          <a:p>
            <a:pPr marL="0" indent="0">
              <a:buNone/>
            </a:pPr>
            <a:r>
              <a:rPr lang="zh-CN" altLang="en-US" sz="2400" smtClean="0"/>
              <a:t>二、车辆到站信息的确认</a:t>
            </a:r>
            <a:endParaRPr lang="en-GB" altLang="zh-CN" dirty="0"/>
          </a:p>
          <a:p>
            <a:pPr marL="0" indent="0">
              <a:buNone/>
            </a:pPr>
            <a:r>
              <a:rPr lang="zh-CN" altLang="en-US" sz="1800" smtClean="0"/>
              <a:t>      </a:t>
            </a:r>
            <a:endParaRPr lang="en-US" altLang="zh-CN" sz="1800" smtClean="0"/>
          </a:p>
          <a:p>
            <a:pPr marL="0" indent="0">
              <a:buNone/>
            </a:pPr>
            <a:endParaRPr lang="en-US" altLang="zh-CN" sz="1800"/>
          </a:p>
          <a:p>
            <a:pPr marL="0" indent="0">
              <a:buNone/>
            </a:pPr>
            <a:r>
              <a:rPr lang="en-US" altLang="zh-CN" sz="1800" smtClean="0"/>
              <a:t>      </a:t>
            </a:r>
            <a:r>
              <a:rPr lang="zh-CN" altLang="en-US" sz="1800" smtClean="0"/>
              <a:t>市场</a:t>
            </a:r>
            <a:r>
              <a:rPr lang="zh-CN" altLang="en-US" sz="1800"/>
              <a:t>上常见的车辆定位系统均为</a:t>
            </a:r>
            <a:r>
              <a:rPr lang="en-US" altLang="zh-CN" sz="1800"/>
              <a:t>GPS</a:t>
            </a:r>
            <a:r>
              <a:rPr lang="zh-CN" altLang="en-US" sz="1800" smtClean="0"/>
              <a:t>全球</a:t>
            </a:r>
            <a:endParaRPr lang="en-US" altLang="zh-CN" sz="1800" smtClean="0"/>
          </a:p>
          <a:p>
            <a:pPr marL="0" indent="0">
              <a:buNone/>
            </a:pPr>
            <a:r>
              <a:rPr lang="zh-CN" altLang="en-US" sz="1800" smtClean="0"/>
              <a:t>定位系统</a:t>
            </a:r>
            <a:r>
              <a:rPr lang="zh-CN" altLang="en-US" sz="1800"/>
              <a:t>，但是</a:t>
            </a:r>
            <a:r>
              <a:rPr lang="en-US" altLang="zh-CN" sz="1800"/>
              <a:t>GPS</a:t>
            </a:r>
            <a:r>
              <a:rPr lang="zh-CN" altLang="en-US" sz="1800"/>
              <a:t>定位存在的问题有</a:t>
            </a:r>
            <a:r>
              <a:rPr lang="zh-CN" altLang="en-US" sz="1800" smtClean="0"/>
              <a:t>：</a:t>
            </a:r>
            <a:endParaRPr lang="en-US" altLang="zh-CN" sz="1800" smtClean="0"/>
          </a:p>
          <a:p>
            <a:pPr marL="0" indent="0">
              <a:buNone/>
            </a:pPr>
            <a:r>
              <a:rPr lang="en-US" altLang="zh-CN" sz="1800"/>
              <a:t> </a:t>
            </a:r>
            <a:r>
              <a:rPr lang="en-US" altLang="zh-CN" sz="1800" smtClean="0"/>
              <a:t>     </a:t>
            </a:r>
            <a:r>
              <a:rPr lang="en-US" altLang="zh-CN" sz="1800"/>
              <a:t>1. </a:t>
            </a:r>
            <a:r>
              <a:rPr lang="zh-CN" altLang="en-US" sz="1800"/>
              <a:t>价格较高，提高系统整体成本；</a:t>
            </a:r>
            <a:endParaRPr lang="en-US" altLang="zh-CN" sz="1800"/>
          </a:p>
          <a:p>
            <a:pPr marL="0" indent="0">
              <a:buNone/>
            </a:pPr>
            <a:r>
              <a:rPr lang="en-US" altLang="zh-CN" sz="1800" smtClean="0"/>
              <a:t>      2</a:t>
            </a:r>
            <a:r>
              <a:rPr lang="en-US" altLang="zh-CN" sz="1800"/>
              <a:t>. </a:t>
            </a:r>
            <a:r>
              <a:rPr lang="en-US" altLang="zh-CN" sz="1800" smtClean="0"/>
              <a:t>GPS</a:t>
            </a:r>
            <a:r>
              <a:rPr lang="zh-CN" altLang="en-US" sz="1800" smtClean="0"/>
              <a:t>受影响的因素过多，例如在高架桥，</a:t>
            </a:r>
            <a:endParaRPr lang="en-US" altLang="zh-CN" sz="1800" smtClean="0"/>
          </a:p>
          <a:p>
            <a:pPr marL="0" indent="0">
              <a:buNone/>
            </a:pPr>
            <a:r>
              <a:rPr lang="zh-CN" altLang="en-US" sz="1800" smtClean="0"/>
              <a:t>立交桥或者大楼附近，</a:t>
            </a:r>
            <a:r>
              <a:rPr lang="en-US" altLang="zh-CN" sz="1800" smtClean="0"/>
              <a:t>GPS</a:t>
            </a:r>
            <a:r>
              <a:rPr lang="zh-CN" altLang="en-US" sz="1800" smtClean="0"/>
              <a:t>的定位不够准确，</a:t>
            </a:r>
            <a:endParaRPr lang="en-US" altLang="zh-CN" sz="1800" smtClean="0"/>
          </a:p>
          <a:p>
            <a:pPr marL="0" indent="0">
              <a:buNone/>
            </a:pPr>
            <a:r>
              <a:rPr lang="zh-CN" altLang="en-US" sz="1800" smtClean="0"/>
              <a:t>难以保证在城市的环境下高实时性的监视车辆</a:t>
            </a:r>
            <a:endParaRPr lang="en-US" altLang="zh-CN" sz="1800" smtClean="0"/>
          </a:p>
          <a:p>
            <a:pPr marL="0" indent="0">
              <a:buNone/>
            </a:pPr>
            <a:r>
              <a:rPr lang="zh-CN" altLang="en-US" sz="1800" smtClean="0"/>
              <a:t>到站信息。</a:t>
            </a:r>
            <a:endParaRPr lang="en-US" altLang="zh-CN" sz="1800" smtClean="0"/>
          </a:p>
          <a:p>
            <a:pPr marL="0" indent="0">
              <a:buNone/>
            </a:pPr>
            <a:r>
              <a:rPr lang="en-US" altLang="zh-CN" sz="1800"/>
              <a:t> </a:t>
            </a:r>
            <a:r>
              <a:rPr lang="en-US" altLang="zh-CN" sz="1800" smtClean="0"/>
              <a:t>     </a:t>
            </a:r>
            <a:r>
              <a:rPr lang="zh-CN" altLang="en-US" sz="1800" smtClean="0"/>
              <a:t>与</a:t>
            </a:r>
            <a:r>
              <a:rPr lang="en-US" altLang="zh-CN" sz="1800" smtClean="0"/>
              <a:t>GPS</a:t>
            </a:r>
            <a:r>
              <a:rPr lang="zh-CN" altLang="en-US" sz="1800" smtClean="0"/>
              <a:t>相比，</a:t>
            </a:r>
            <a:r>
              <a:rPr lang="en-US" altLang="zh-CN" sz="1800" smtClean="0"/>
              <a:t>WiFi</a:t>
            </a:r>
            <a:r>
              <a:rPr lang="zh-CN" altLang="en-US" sz="1800" smtClean="0"/>
              <a:t>受高架桥、大楼等环境因素的影响较小，在城市环境下工作的适应性更强。</a:t>
            </a:r>
            <a:endParaRPr lang="en-GB" altLang="zh-CN" sz="1800" smtClean="0"/>
          </a:p>
          <a:p>
            <a:pPr marL="0" indent="0">
              <a:buNone/>
            </a:pPr>
            <a:endParaRPr lang="en-GB" altLang="zh-CN" sz="1800"/>
          </a:p>
          <a:p>
            <a:pPr marL="0" indent="0">
              <a:buNone/>
            </a:pPr>
            <a:endParaRPr lang="en-GB" altLang="zh-CN" sz="1800" smtClean="0"/>
          </a:p>
          <a:p>
            <a:pPr marL="0" indent="0">
              <a:buNone/>
            </a:pPr>
            <a:endParaRPr lang="en-GB" altLang="zh-CN" sz="1800"/>
          </a:p>
          <a:p>
            <a:pPr marL="0" indent="0">
              <a:buNone/>
            </a:pPr>
            <a:endParaRPr lang="en-GB" altLang="zh-CN" sz="1800" smtClean="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1905000"/>
            <a:ext cx="3219450" cy="2819400"/>
          </a:xfrm>
          <a:prstGeom prst="rect">
            <a:avLst/>
          </a:prstGeom>
        </p:spPr>
      </p:pic>
    </p:spTree>
    <p:extLst>
      <p:ext uri="{BB962C8B-B14F-4D97-AF65-F5344CB8AC3E}">
        <p14:creationId xmlns:p14="http://schemas.microsoft.com/office/powerpoint/2010/main" val="267399998"/>
      </p:ext>
    </p:extLst>
  </p:cSld>
  <p:clrMapOvr>
    <a:masterClrMapping/>
  </p:clrMapOvr>
  <p:timing>
    <p:tnLst>
      <p:par>
        <p:cTn id="1" dur="indefinite" restart="never" nodeType="tmRoot"/>
      </p:par>
    </p:tnLst>
  </p:timing>
</p:sld>
</file>

<file path=ppt/theme/theme1.xml><?xml version="1.0" encoding="utf-8"?>
<a:theme xmlns:a="http://schemas.openxmlformats.org/drawingml/2006/main" name="1_Synopsys Default Template">
  <a:themeElements>
    <a:clrScheme name="Synopsys Default Color Palette (Vibrant)">
      <a:dk1>
        <a:sysClr val="windowText" lastClr="000000"/>
      </a:dk1>
      <a:lt1>
        <a:sysClr val="window" lastClr="FFFFFF"/>
      </a:lt1>
      <a:dk2>
        <a:srgbClr val="000000"/>
      </a:dk2>
      <a:lt2>
        <a:srgbClr val="FFFFFF"/>
      </a:lt2>
      <a:accent1>
        <a:srgbClr val="4F2683"/>
      </a:accent1>
      <a:accent2>
        <a:srgbClr val="F69008"/>
      </a:accent2>
      <a:accent3>
        <a:srgbClr val="46AA42"/>
      </a:accent3>
      <a:accent4>
        <a:srgbClr val="C41300"/>
      </a:accent4>
      <a:accent5>
        <a:srgbClr val="BCBCBC"/>
      </a:accent5>
      <a:accent6>
        <a:srgbClr val="0072AC"/>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1_Synopsys Default Template" id="{369E2388-E056-45F9-A8B4-F865C10E3381}" vid="{125CD06B-9612-4521-8234-3C6487C9B0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5890</TotalTime>
  <Words>1293</Words>
  <Application>Microsoft Office PowerPoint</Application>
  <PresentationFormat>全屏显示(4:3)</PresentationFormat>
  <Paragraphs>354</Paragraphs>
  <Slides>30</Slides>
  <Notes>22</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30</vt:i4>
      </vt:variant>
    </vt:vector>
  </HeadingPairs>
  <TitlesOfParts>
    <vt:vector size="38" baseType="lpstr">
      <vt:lpstr>黑体</vt:lpstr>
      <vt:lpstr>微软雅黑</vt:lpstr>
      <vt:lpstr>Arial</vt:lpstr>
      <vt:lpstr>Arial Black</vt:lpstr>
      <vt:lpstr>Calibri</vt:lpstr>
      <vt:lpstr>Wingdings</vt:lpstr>
      <vt:lpstr>1_Synopsys Default Template</vt:lpstr>
      <vt:lpstr>Visio.Drawing.15</vt:lpstr>
      <vt:lpstr>PowerPoint 演示文稿</vt:lpstr>
      <vt:lpstr>智能公交站牌</vt:lpstr>
      <vt:lpstr>Agenda</vt:lpstr>
      <vt:lpstr>Agenda</vt:lpstr>
      <vt:lpstr>项目概述</vt:lpstr>
      <vt:lpstr>项目概述</vt:lpstr>
      <vt:lpstr>Agenda</vt:lpstr>
      <vt:lpstr>难点</vt:lpstr>
      <vt:lpstr>难点</vt:lpstr>
      <vt:lpstr>难点</vt:lpstr>
      <vt:lpstr>难点</vt:lpstr>
      <vt:lpstr>创新点</vt:lpstr>
      <vt:lpstr>创新点</vt:lpstr>
      <vt:lpstr>创新点</vt:lpstr>
      <vt:lpstr>Agenda</vt:lpstr>
      <vt:lpstr>设计实现</vt:lpstr>
      <vt:lpstr>设计实现</vt:lpstr>
      <vt:lpstr>设计实现</vt:lpstr>
      <vt:lpstr>设计实现</vt:lpstr>
      <vt:lpstr>Agenda</vt:lpstr>
      <vt:lpstr>测试结果</vt:lpstr>
      <vt:lpstr>测试结果</vt:lpstr>
      <vt:lpstr>测试结果</vt:lpstr>
      <vt:lpstr>测试结果</vt:lpstr>
      <vt:lpstr>测试结果</vt:lpstr>
      <vt:lpstr>测试结果</vt:lpstr>
      <vt:lpstr>Agenda</vt:lpstr>
      <vt:lpstr>总结与展望</vt:lpstr>
      <vt:lpstr>总结与展望</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 Tu</dc:creator>
  <cp:lastModifiedBy>pc</cp:lastModifiedBy>
  <cp:revision>248</cp:revision>
  <dcterms:created xsi:type="dcterms:W3CDTF">2006-08-16T00:00:00Z</dcterms:created>
  <dcterms:modified xsi:type="dcterms:W3CDTF">2018-05-29T14:41:42Z</dcterms:modified>
</cp:coreProperties>
</file>